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270" r:id="rId5"/>
    <p:sldId id="293" r:id="rId6"/>
    <p:sldId id="294" r:id="rId7"/>
    <p:sldId id="309" r:id="rId8"/>
    <p:sldId id="312" r:id="rId9"/>
    <p:sldId id="295" r:id="rId10"/>
    <p:sldId id="310" r:id="rId11"/>
    <p:sldId id="319" r:id="rId12"/>
    <p:sldId id="313" r:id="rId13"/>
    <p:sldId id="314" r:id="rId14"/>
    <p:sldId id="315" r:id="rId15"/>
    <p:sldId id="316" r:id="rId16"/>
    <p:sldId id="317" r:id="rId17"/>
    <p:sldId id="318" r:id="rId18"/>
    <p:sldId id="296" r:id="rId19"/>
    <p:sldId id="297" r:id="rId20"/>
    <p:sldId id="320" r:id="rId21"/>
    <p:sldId id="321" r:id="rId22"/>
    <p:sldId id="298" r:id="rId23"/>
    <p:sldId id="299" r:id="rId24"/>
    <p:sldId id="322" r:id="rId25"/>
    <p:sldId id="323" r:id="rId26"/>
    <p:sldId id="324" r:id="rId27"/>
    <p:sldId id="300" r:id="rId28"/>
    <p:sldId id="301" r:id="rId29"/>
    <p:sldId id="325" r:id="rId30"/>
    <p:sldId id="277" r:id="rId31"/>
    <p:sldId id="285" r:id="rId32"/>
    <p:sldId id="291" r:id="rId33"/>
    <p:sldId id="281" r:id="rId34"/>
    <p:sldId id="282" r:id="rId35"/>
    <p:sldId id="283" r:id="rId36"/>
    <p:sldId id="284" r:id="rId37"/>
    <p:sldId id="273" r:id="rId38"/>
    <p:sldId id="287" r:id="rId3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A88"/>
    <a:srgbClr val="2F66AB"/>
    <a:srgbClr val="D7E3F6"/>
    <a:srgbClr val="5B86BB"/>
    <a:srgbClr val="3A6FB0"/>
    <a:srgbClr val="6F95C5"/>
    <a:srgbClr val="2B63A7"/>
    <a:srgbClr val="B8CDEE"/>
    <a:srgbClr val="CFE0F3"/>
    <a:srgbClr val="002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Estilo com Tema 2 - Destaqu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7" autoAdjust="0"/>
    <p:restoredTop sz="89633"/>
  </p:normalViewPr>
  <p:slideViewPr>
    <p:cSldViewPr snapToGrid="0">
      <p:cViewPr varScale="1">
        <p:scale>
          <a:sx n="96" d="100"/>
          <a:sy n="96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4BA821-B37E-4D1E-8AAB-391D641400C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155D495-2E28-420F-9165-F0DF02975702}">
      <dgm:prSet custT="1"/>
      <dgm:spPr/>
      <dgm:t>
        <a:bodyPr/>
        <a:lstStyle/>
        <a:p>
          <a:r>
            <a:rPr lang="pt-PT" sz="2000" dirty="0"/>
            <a:t>A </a:t>
          </a:r>
          <a:r>
            <a:rPr lang="pt-PT" sz="2000" dirty="0" err="1"/>
            <a:t>fully</a:t>
          </a:r>
          <a:r>
            <a:rPr lang="pt-PT" sz="2000" dirty="0"/>
            <a:t> incremental </a:t>
          </a:r>
          <a:r>
            <a:rPr lang="pt-PT" sz="2000" dirty="0" err="1"/>
            <a:t>and</a:t>
          </a:r>
          <a:r>
            <a:rPr lang="pt-PT" sz="2000" dirty="0"/>
            <a:t> </a:t>
          </a:r>
          <a:r>
            <a:rPr lang="pt-PT" sz="2000" dirty="0" err="1"/>
            <a:t>communication-eficient</a:t>
          </a:r>
          <a:r>
            <a:rPr lang="pt-PT" sz="2000" dirty="0"/>
            <a:t> </a:t>
          </a:r>
          <a:r>
            <a:rPr lang="pt-PT" sz="2000" dirty="0" err="1"/>
            <a:t>framework</a:t>
          </a:r>
          <a:r>
            <a:rPr lang="pt-PT" sz="2000" dirty="0"/>
            <a:t> for </a:t>
          </a:r>
          <a:r>
            <a:rPr lang="pt-PT" sz="2000" dirty="0" err="1"/>
            <a:t>federated</a:t>
          </a:r>
          <a:r>
            <a:rPr lang="pt-PT" sz="2000" dirty="0"/>
            <a:t> </a:t>
          </a:r>
          <a:r>
            <a:rPr lang="pt-PT" sz="2000" dirty="0" err="1"/>
            <a:t>decision</a:t>
          </a:r>
          <a:r>
            <a:rPr lang="pt-PT" sz="2000" dirty="0"/>
            <a:t> </a:t>
          </a:r>
          <a:r>
            <a:rPr lang="pt-PT" sz="2000" dirty="0" err="1"/>
            <a:t>tree</a:t>
          </a:r>
          <a:r>
            <a:rPr lang="pt-PT" sz="2000" dirty="0"/>
            <a:t> </a:t>
          </a:r>
          <a:r>
            <a:rPr lang="pt-PT" sz="2000" dirty="0" err="1"/>
            <a:t>learning</a:t>
          </a:r>
          <a:r>
            <a:rPr lang="pt-PT" sz="2000" dirty="0"/>
            <a:t> for data </a:t>
          </a:r>
          <a:r>
            <a:rPr lang="pt-PT" sz="2000" dirty="0" err="1"/>
            <a:t>streams</a:t>
          </a:r>
          <a:r>
            <a:rPr lang="pt-PT" sz="2000" dirty="0"/>
            <a:t>.</a:t>
          </a:r>
          <a:endParaRPr lang="en-US" sz="2000" dirty="0"/>
        </a:p>
      </dgm:t>
    </dgm:pt>
    <dgm:pt modelId="{DF5459C1-2762-4A96-82EE-9808033374F4}" type="parTrans" cxnId="{F37664B9-A72B-4843-8E04-3B680B7E29D3}">
      <dgm:prSet/>
      <dgm:spPr/>
      <dgm:t>
        <a:bodyPr/>
        <a:lstStyle/>
        <a:p>
          <a:endParaRPr lang="en-US"/>
        </a:p>
      </dgm:t>
    </dgm:pt>
    <dgm:pt modelId="{D4B4E4AA-C705-4CB6-919B-F9E4D0AE29AA}" type="sibTrans" cxnId="{F37664B9-A72B-4843-8E04-3B680B7E29D3}">
      <dgm:prSet/>
      <dgm:spPr/>
      <dgm:t>
        <a:bodyPr/>
        <a:lstStyle/>
        <a:p>
          <a:endParaRPr lang="en-US"/>
        </a:p>
      </dgm:t>
    </dgm:pt>
    <dgm:pt modelId="{2F6AECE3-6890-458C-BB75-736173D7B2D5}">
      <dgm:prSet custT="1"/>
      <dgm:spPr/>
      <dgm:t>
        <a:bodyPr/>
        <a:lstStyle/>
        <a:p>
          <a:r>
            <a:rPr lang="pt-PT" sz="2000" dirty="0" err="1"/>
            <a:t>Three</a:t>
          </a:r>
          <a:r>
            <a:rPr lang="pt-PT" sz="2000" dirty="0"/>
            <a:t> </a:t>
          </a:r>
          <a:r>
            <a:rPr lang="pt-PT" sz="2000" dirty="0" err="1"/>
            <a:t>distinct</a:t>
          </a:r>
          <a:r>
            <a:rPr lang="pt-PT" sz="2000" dirty="0"/>
            <a:t> </a:t>
          </a:r>
          <a:r>
            <a:rPr lang="pt-PT" sz="2000" dirty="0" err="1"/>
            <a:t>aggregation</a:t>
          </a:r>
          <a:r>
            <a:rPr lang="pt-PT" sz="2000" dirty="0"/>
            <a:t> </a:t>
          </a:r>
          <a:r>
            <a:rPr lang="pt-PT" sz="2000" dirty="0" err="1"/>
            <a:t>strategies</a:t>
          </a:r>
          <a:r>
            <a:rPr lang="pt-PT" sz="2000" dirty="0"/>
            <a:t> for </a:t>
          </a:r>
          <a:r>
            <a:rPr lang="pt-PT" sz="2000" dirty="0" err="1"/>
            <a:t>coodinated</a:t>
          </a:r>
          <a:r>
            <a:rPr lang="pt-PT" sz="2000" dirty="0"/>
            <a:t> </a:t>
          </a:r>
          <a:r>
            <a:rPr lang="pt-PT" sz="2000" dirty="0" err="1"/>
            <a:t>split</a:t>
          </a:r>
          <a:r>
            <a:rPr lang="pt-PT" sz="2000" dirty="0"/>
            <a:t> </a:t>
          </a:r>
          <a:r>
            <a:rPr lang="pt-PT" sz="2000" dirty="0" err="1"/>
            <a:t>decisions</a:t>
          </a:r>
          <a:r>
            <a:rPr lang="pt-PT" sz="2000" dirty="0"/>
            <a:t> </a:t>
          </a:r>
          <a:r>
            <a:rPr lang="pt-PT" sz="2000" dirty="0" err="1"/>
            <a:t>across</a:t>
          </a:r>
          <a:r>
            <a:rPr lang="pt-PT" sz="2000" dirty="0"/>
            <a:t> clientes: </a:t>
          </a:r>
          <a:r>
            <a:rPr lang="pt-PT" sz="2000" dirty="0" err="1"/>
            <a:t>merit-based</a:t>
          </a:r>
          <a:r>
            <a:rPr lang="pt-PT" sz="2000" dirty="0"/>
            <a:t>, quórum-</a:t>
          </a:r>
          <a:r>
            <a:rPr lang="pt-PT" sz="2000" dirty="0" err="1"/>
            <a:t>based</a:t>
          </a:r>
          <a:r>
            <a:rPr lang="pt-PT" sz="2000" dirty="0"/>
            <a:t>, </a:t>
          </a:r>
          <a:r>
            <a:rPr lang="pt-PT" sz="2000" dirty="0" err="1"/>
            <a:t>and</a:t>
          </a:r>
          <a:r>
            <a:rPr lang="pt-PT" sz="2000" dirty="0"/>
            <a:t> </a:t>
          </a:r>
          <a:r>
            <a:rPr lang="pt-PT" sz="2000" dirty="0" err="1"/>
            <a:t>majority</a:t>
          </a:r>
          <a:r>
            <a:rPr lang="pt-PT" sz="2000" dirty="0"/>
            <a:t>-vote.</a:t>
          </a:r>
          <a:endParaRPr lang="en-US" sz="2000" dirty="0"/>
        </a:p>
      </dgm:t>
    </dgm:pt>
    <dgm:pt modelId="{5D7050D2-B02C-496F-BF16-075B7290B698}" type="parTrans" cxnId="{28520D9C-41DA-47E6-A011-028568C5BEE4}">
      <dgm:prSet/>
      <dgm:spPr/>
      <dgm:t>
        <a:bodyPr/>
        <a:lstStyle/>
        <a:p>
          <a:endParaRPr lang="en-US"/>
        </a:p>
      </dgm:t>
    </dgm:pt>
    <dgm:pt modelId="{38B80501-818B-4CAB-8C9D-6F156FAC50FA}" type="sibTrans" cxnId="{28520D9C-41DA-47E6-A011-028568C5BEE4}">
      <dgm:prSet/>
      <dgm:spPr/>
      <dgm:t>
        <a:bodyPr/>
        <a:lstStyle/>
        <a:p>
          <a:endParaRPr lang="en-US"/>
        </a:p>
      </dgm:t>
    </dgm:pt>
    <dgm:pt modelId="{845FFBAB-6D60-49FC-B407-994EF7D9EC08}">
      <dgm:prSet custT="1"/>
      <dgm:spPr/>
      <dgm:t>
        <a:bodyPr/>
        <a:lstStyle/>
        <a:p>
          <a:r>
            <a:rPr lang="pt-PT" sz="2000" dirty="0" err="1"/>
            <a:t>Evaluation</a:t>
          </a:r>
          <a:r>
            <a:rPr lang="pt-PT" sz="2000" dirty="0"/>
            <a:t> </a:t>
          </a:r>
          <a:r>
            <a:rPr lang="pt-PT" sz="2000" dirty="0" err="1"/>
            <a:t>on</a:t>
          </a:r>
          <a:r>
            <a:rPr lang="pt-PT" sz="2000" dirty="0"/>
            <a:t> </a:t>
          </a:r>
          <a:r>
            <a:rPr lang="pt-PT" sz="2000" dirty="0" err="1"/>
            <a:t>benchmark</a:t>
          </a:r>
          <a:r>
            <a:rPr lang="pt-PT" sz="2000" dirty="0"/>
            <a:t> data </a:t>
          </a:r>
          <a:r>
            <a:rPr lang="pt-PT" sz="2000" dirty="0" err="1"/>
            <a:t>streams</a:t>
          </a:r>
          <a:r>
            <a:rPr lang="pt-PT" sz="2000" dirty="0"/>
            <a:t> </a:t>
          </a:r>
          <a:r>
            <a:rPr lang="pt-PT" sz="2000" dirty="0" err="1"/>
            <a:t>under</a:t>
          </a:r>
          <a:r>
            <a:rPr lang="pt-PT" sz="2000" dirty="0"/>
            <a:t> </a:t>
          </a:r>
          <a:r>
            <a:rPr lang="pt-PT" sz="2000" dirty="0" err="1"/>
            <a:t>varying</a:t>
          </a:r>
          <a:r>
            <a:rPr lang="pt-PT" sz="2000" dirty="0"/>
            <a:t> </a:t>
          </a:r>
          <a:r>
            <a:rPr lang="pt-PT" sz="2000" dirty="0" err="1"/>
            <a:t>levels</a:t>
          </a:r>
          <a:r>
            <a:rPr lang="pt-PT" sz="2000" dirty="0"/>
            <a:t> </a:t>
          </a:r>
          <a:r>
            <a:rPr lang="pt-PT" sz="2000" dirty="0" err="1"/>
            <a:t>of</a:t>
          </a:r>
          <a:r>
            <a:rPr lang="pt-PT" sz="2000" dirty="0"/>
            <a:t> cliente </a:t>
          </a:r>
          <a:r>
            <a:rPr lang="pt-PT" sz="2000" dirty="0" err="1"/>
            <a:t>heterogeneity</a:t>
          </a:r>
          <a:r>
            <a:rPr lang="pt-PT" sz="2000" dirty="0"/>
            <a:t> </a:t>
          </a:r>
          <a:r>
            <a:rPr lang="pt-PT" sz="2000" dirty="0" err="1"/>
            <a:t>and</a:t>
          </a:r>
          <a:r>
            <a:rPr lang="pt-PT" sz="2000" dirty="0"/>
            <a:t> </a:t>
          </a:r>
          <a:r>
            <a:rPr lang="pt-PT" sz="2000" dirty="0" err="1"/>
            <a:t>federation</a:t>
          </a:r>
          <a:r>
            <a:rPr lang="pt-PT" sz="2000" dirty="0"/>
            <a:t> </a:t>
          </a:r>
          <a:r>
            <a:rPr lang="pt-PT" sz="2000" dirty="0" err="1"/>
            <a:t>scale</a:t>
          </a:r>
          <a:r>
            <a:rPr lang="pt-PT" sz="2000" dirty="0"/>
            <a:t>.</a:t>
          </a:r>
          <a:endParaRPr lang="en-US" sz="2000" dirty="0"/>
        </a:p>
      </dgm:t>
    </dgm:pt>
    <dgm:pt modelId="{99110E4A-8C03-4801-A7D7-8928EDC9E9A6}" type="parTrans" cxnId="{3367D635-17CB-4BC6-9B4C-34AD35F5FE58}">
      <dgm:prSet/>
      <dgm:spPr/>
      <dgm:t>
        <a:bodyPr/>
        <a:lstStyle/>
        <a:p>
          <a:endParaRPr lang="en-US"/>
        </a:p>
      </dgm:t>
    </dgm:pt>
    <dgm:pt modelId="{DBBF06CD-5717-426B-AB49-FE439B0C11B5}" type="sibTrans" cxnId="{3367D635-17CB-4BC6-9B4C-34AD35F5FE58}">
      <dgm:prSet/>
      <dgm:spPr/>
      <dgm:t>
        <a:bodyPr/>
        <a:lstStyle/>
        <a:p>
          <a:endParaRPr lang="en-US"/>
        </a:p>
      </dgm:t>
    </dgm:pt>
    <dgm:pt modelId="{37754C01-C3A6-4FBB-820B-93ECC7D9A1BC}" type="pres">
      <dgm:prSet presAssocID="{324BA821-B37E-4D1E-8AAB-391D641400C3}" presName="root" presStyleCnt="0">
        <dgm:presLayoutVars>
          <dgm:dir/>
          <dgm:resizeHandles val="exact"/>
        </dgm:presLayoutVars>
      </dgm:prSet>
      <dgm:spPr/>
    </dgm:pt>
    <dgm:pt modelId="{2DAB0A07-8C96-4B97-94AA-86054ECA6DB2}" type="pres">
      <dgm:prSet presAssocID="{B155D495-2E28-420F-9165-F0DF02975702}" presName="compNode" presStyleCnt="0"/>
      <dgm:spPr/>
    </dgm:pt>
    <dgm:pt modelId="{3C0E4DDB-1455-4CD2-8CE0-830663C8A18D}" type="pres">
      <dgm:prSet presAssocID="{B155D495-2E28-420F-9165-F0DF02975702}" presName="bgRect" presStyleLbl="bgShp" presStyleIdx="0" presStyleCnt="3" custLinFactNeighborX="-16438" custLinFactNeighborY="663"/>
      <dgm:spPr/>
    </dgm:pt>
    <dgm:pt modelId="{FCE287F8-4780-4E29-9B47-7FA9EFEF76C0}" type="pres">
      <dgm:prSet presAssocID="{B155D495-2E28-420F-9165-F0DF029757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3FAF9886-95A2-41A4-82E9-31F45D20784C}" type="pres">
      <dgm:prSet presAssocID="{B155D495-2E28-420F-9165-F0DF02975702}" presName="spaceRect" presStyleCnt="0"/>
      <dgm:spPr/>
    </dgm:pt>
    <dgm:pt modelId="{33EF6971-993C-4777-9CA5-97C7A6688E2E}" type="pres">
      <dgm:prSet presAssocID="{B155D495-2E28-420F-9165-F0DF02975702}" presName="parTx" presStyleLbl="revTx" presStyleIdx="0" presStyleCnt="3">
        <dgm:presLayoutVars>
          <dgm:chMax val="0"/>
          <dgm:chPref val="0"/>
        </dgm:presLayoutVars>
      </dgm:prSet>
      <dgm:spPr/>
    </dgm:pt>
    <dgm:pt modelId="{4A77FE3C-8AA5-4E81-8358-AF23EEB216F9}" type="pres">
      <dgm:prSet presAssocID="{D4B4E4AA-C705-4CB6-919B-F9E4D0AE29AA}" presName="sibTrans" presStyleCnt="0"/>
      <dgm:spPr/>
    </dgm:pt>
    <dgm:pt modelId="{61521A87-DE5C-4D9C-B534-E56D1EB95062}" type="pres">
      <dgm:prSet presAssocID="{2F6AECE3-6890-458C-BB75-736173D7B2D5}" presName="compNode" presStyleCnt="0"/>
      <dgm:spPr/>
    </dgm:pt>
    <dgm:pt modelId="{276B66E7-90F5-4601-A461-32048E865DBB}" type="pres">
      <dgm:prSet presAssocID="{2F6AECE3-6890-458C-BB75-736173D7B2D5}" presName="bgRect" presStyleLbl="bgShp" presStyleIdx="1" presStyleCnt="3"/>
      <dgm:spPr/>
    </dgm:pt>
    <dgm:pt modelId="{F4485CD6-931B-4031-B750-E0D7878D661F}" type="pres">
      <dgm:prSet presAssocID="{2F6AECE3-6890-458C-BB75-736173D7B2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tilizadores"/>
        </a:ext>
      </dgm:extLst>
    </dgm:pt>
    <dgm:pt modelId="{CE261245-1F86-4F99-A485-D4DFC44ADFFE}" type="pres">
      <dgm:prSet presAssocID="{2F6AECE3-6890-458C-BB75-736173D7B2D5}" presName="spaceRect" presStyleCnt="0"/>
      <dgm:spPr/>
    </dgm:pt>
    <dgm:pt modelId="{65FC65FA-BDFD-40B3-8CDA-EDA7E9220346}" type="pres">
      <dgm:prSet presAssocID="{2F6AECE3-6890-458C-BB75-736173D7B2D5}" presName="parTx" presStyleLbl="revTx" presStyleIdx="1" presStyleCnt="3">
        <dgm:presLayoutVars>
          <dgm:chMax val="0"/>
          <dgm:chPref val="0"/>
        </dgm:presLayoutVars>
      </dgm:prSet>
      <dgm:spPr/>
    </dgm:pt>
    <dgm:pt modelId="{CB3CC60F-071E-4859-8DE0-F1368610DEF6}" type="pres">
      <dgm:prSet presAssocID="{38B80501-818B-4CAB-8C9D-6F156FAC50FA}" presName="sibTrans" presStyleCnt="0"/>
      <dgm:spPr/>
    </dgm:pt>
    <dgm:pt modelId="{5A5ED9CE-EAC4-4C18-9EA9-B0B0764D68BE}" type="pres">
      <dgm:prSet presAssocID="{845FFBAB-6D60-49FC-B407-994EF7D9EC08}" presName="compNode" presStyleCnt="0"/>
      <dgm:spPr/>
    </dgm:pt>
    <dgm:pt modelId="{EFBF5864-2963-4A89-AAD9-9618EFDED917}" type="pres">
      <dgm:prSet presAssocID="{845FFBAB-6D60-49FC-B407-994EF7D9EC08}" presName="bgRect" presStyleLbl="bgShp" presStyleIdx="2" presStyleCnt="3"/>
      <dgm:spPr/>
    </dgm:pt>
    <dgm:pt modelId="{7B79FC16-3251-4F87-BAD3-D2A1E3B40E82}" type="pres">
      <dgm:prSet presAssocID="{845FFBAB-6D60-49FC-B407-994EF7D9EC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ção"/>
        </a:ext>
      </dgm:extLst>
    </dgm:pt>
    <dgm:pt modelId="{58C1FCEF-4430-474B-B3C9-02E2460FA0F9}" type="pres">
      <dgm:prSet presAssocID="{845FFBAB-6D60-49FC-B407-994EF7D9EC08}" presName="spaceRect" presStyleCnt="0"/>
      <dgm:spPr/>
    </dgm:pt>
    <dgm:pt modelId="{B9808018-9320-4E4A-A340-1493E79301D9}" type="pres">
      <dgm:prSet presAssocID="{845FFBAB-6D60-49FC-B407-994EF7D9EC0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1B2615-1968-4BF9-BC6F-79FFB6651917}" type="presOf" srcId="{845FFBAB-6D60-49FC-B407-994EF7D9EC08}" destId="{B9808018-9320-4E4A-A340-1493E79301D9}" srcOrd="0" destOrd="0" presId="urn:microsoft.com/office/officeart/2018/2/layout/IconVerticalSolidList"/>
    <dgm:cxn modelId="{3367D635-17CB-4BC6-9B4C-34AD35F5FE58}" srcId="{324BA821-B37E-4D1E-8AAB-391D641400C3}" destId="{845FFBAB-6D60-49FC-B407-994EF7D9EC08}" srcOrd="2" destOrd="0" parTransId="{99110E4A-8C03-4801-A7D7-8928EDC9E9A6}" sibTransId="{DBBF06CD-5717-426B-AB49-FE439B0C11B5}"/>
    <dgm:cxn modelId="{319EED3C-A525-4408-8829-B2D1EC91A4C9}" type="presOf" srcId="{324BA821-B37E-4D1E-8AAB-391D641400C3}" destId="{37754C01-C3A6-4FBB-820B-93ECC7D9A1BC}" srcOrd="0" destOrd="0" presId="urn:microsoft.com/office/officeart/2018/2/layout/IconVerticalSolidList"/>
    <dgm:cxn modelId="{F3E78A48-1DAC-4FE8-AB70-7F7DA1FA89DA}" type="presOf" srcId="{2F6AECE3-6890-458C-BB75-736173D7B2D5}" destId="{65FC65FA-BDFD-40B3-8CDA-EDA7E9220346}" srcOrd="0" destOrd="0" presId="urn:microsoft.com/office/officeart/2018/2/layout/IconVerticalSolidList"/>
    <dgm:cxn modelId="{AB720278-DF25-4715-AEA3-36616FB8144C}" type="presOf" srcId="{B155D495-2E28-420F-9165-F0DF02975702}" destId="{33EF6971-993C-4777-9CA5-97C7A6688E2E}" srcOrd="0" destOrd="0" presId="urn:microsoft.com/office/officeart/2018/2/layout/IconVerticalSolidList"/>
    <dgm:cxn modelId="{28520D9C-41DA-47E6-A011-028568C5BEE4}" srcId="{324BA821-B37E-4D1E-8AAB-391D641400C3}" destId="{2F6AECE3-6890-458C-BB75-736173D7B2D5}" srcOrd="1" destOrd="0" parTransId="{5D7050D2-B02C-496F-BF16-075B7290B698}" sibTransId="{38B80501-818B-4CAB-8C9D-6F156FAC50FA}"/>
    <dgm:cxn modelId="{F37664B9-A72B-4843-8E04-3B680B7E29D3}" srcId="{324BA821-B37E-4D1E-8AAB-391D641400C3}" destId="{B155D495-2E28-420F-9165-F0DF02975702}" srcOrd="0" destOrd="0" parTransId="{DF5459C1-2762-4A96-82EE-9808033374F4}" sibTransId="{D4B4E4AA-C705-4CB6-919B-F9E4D0AE29AA}"/>
    <dgm:cxn modelId="{E479746E-D928-4098-AA1A-3B7C55C521EB}" type="presParOf" srcId="{37754C01-C3A6-4FBB-820B-93ECC7D9A1BC}" destId="{2DAB0A07-8C96-4B97-94AA-86054ECA6DB2}" srcOrd="0" destOrd="0" presId="urn:microsoft.com/office/officeart/2018/2/layout/IconVerticalSolidList"/>
    <dgm:cxn modelId="{B5255BE8-19C8-4F1E-9D45-7E7B2032B7B0}" type="presParOf" srcId="{2DAB0A07-8C96-4B97-94AA-86054ECA6DB2}" destId="{3C0E4DDB-1455-4CD2-8CE0-830663C8A18D}" srcOrd="0" destOrd="0" presId="urn:microsoft.com/office/officeart/2018/2/layout/IconVerticalSolidList"/>
    <dgm:cxn modelId="{BC3732CC-6932-4A30-96D5-581DC4E3CA34}" type="presParOf" srcId="{2DAB0A07-8C96-4B97-94AA-86054ECA6DB2}" destId="{FCE287F8-4780-4E29-9B47-7FA9EFEF76C0}" srcOrd="1" destOrd="0" presId="urn:microsoft.com/office/officeart/2018/2/layout/IconVerticalSolidList"/>
    <dgm:cxn modelId="{9C375AA7-EF3A-4F33-B40F-E934F1ECF755}" type="presParOf" srcId="{2DAB0A07-8C96-4B97-94AA-86054ECA6DB2}" destId="{3FAF9886-95A2-41A4-82E9-31F45D20784C}" srcOrd="2" destOrd="0" presId="urn:microsoft.com/office/officeart/2018/2/layout/IconVerticalSolidList"/>
    <dgm:cxn modelId="{9726B6CE-689A-423F-83CB-0D07483A5336}" type="presParOf" srcId="{2DAB0A07-8C96-4B97-94AA-86054ECA6DB2}" destId="{33EF6971-993C-4777-9CA5-97C7A6688E2E}" srcOrd="3" destOrd="0" presId="urn:microsoft.com/office/officeart/2018/2/layout/IconVerticalSolidList"/>
    <dgm:cxn modelId="{B0B21E5A-1ADB-4AEE-8996-980E4321DD1D}" type="presParOf" srcId="{37754C01-C3A6-4FBB-820B-93ECC7D9A1BC}" destId="{4A77FE3C-8AA5-4E81-8358-AF23EEB216F9}" srcOrd="1" destOrd="0" presId="urn:microsoft.com/office/officeart/2018/2/layout/IconVerticalSolidList"/>
    <dgm:cxn modelId="{39624E79-C543-485E-AF6E-6CF997D5DA43}" type="presParOf" srcId="{37754C01-C3A6-4FBB-820B-93ECC7D9A1BC}" destId="{61521A87-DE5C-4D9C-B534-E56D1EB95062}" srcOrd="2" destOrd="0" presId="urn:microsoft.com/office/officeart/2018/2/layout/IconVerticalSolidList"/>
    <dgm:cxn modelId="{381E8995-137E-477A-BED4-A0C35990A62D}" type="presParOf" srcId="{61521A87-DE5C-4D9C-B534-E56D1EB95062}" destId="{276B66E7-90F5-4601-A461-32048E865DBB}" srcOrd="0" destOrd="0" presId="urn:microsoft.com/office/officeart/2018/2/layout/IconVerticalSolidList"/>
    <dgm:cxn modelId="{7D572F7C-4404-4E14-A265-44E1D33DD366}" type="presParOf" srcId="{61521A87-DE5C-4D9C-B534-E56D1EB95062}" destId="{F4485CD6-931B-4031-B750-E0D7878D661F}" srcOrd="1" destOrd="0" presId="urn:microsoft.com/office/officeart/2018/2/layout/IconVerticalSolidList"/>
    <dgm:cxn modelId="{8817ECB4-6804-465F-848C-AC33CD6A5396}" type="presParOf" srcId="{61521A87-DE5C-4D9C-B534-E56D1EB95062}" destId="{CE261245-1F86-4F99-A485-D4DFC44ADFFE}" srcOrd="2" destOrd="0" presId="urn:microsoft.com/office/officeart/2018/2/layout/IconVerticalSolidList"/>
    <dgm:cxn modelId="{CB926E63-053F-4A05-BBFA-D82DBDDEA85C}" type="presParOf" srcId="{61521A87-DE5C-4D9C-B534-E56D1EB95062}" destId="{65FC65FA-BDFD-40B3-8CDA-EDA7E9220346}" srcOrd="3" destOrd="0" presId="urn:microsoft.com/office/officeart/2018/2/layout/IconVerticalSolidList"/>
    <dgm:cxn modelId="{6E02FDB3-F886-49D3-8CD0-D666AF33F95F}" type="presParOf" srcId="{37754C01-C3A6-4FBB-820B-93ECC7D9A1BC}" destId="{CB3CC60F-071E-4859-8DE0-F1368610DEF6}" srcOrd="3" destOrd="0" presId="urn:microsoft.com/office/officeart/2018/2/layout/IconVerticalSolidList"/>
    <dgm:cxn modelId="{32E8A8BD-021A-4AC7-A8ED-78AA49C762AF}" type="presParOf" srcId="{37754C01-C3A6-4FBB-820B-93ECC7D9A1BC}" destId="{5A5ED9CE-EAC4-4C18-9EA9-B0B0764D68BE}" srcOrd="4" destOrd="0" presId="urn:microsoft.com/office/officeart/2018/2/layout/IconVerticalSolidList"/>
    <dgm:cxn modelId="{F7155256-AD66-44C1-8DCC-059DD452D725}" type="presParOf" srcId="{5A5ED9CE-EAC4-4C18-9EA9-B0B0764D68BE}" destId="{EFBF5864-2963-4A89-AAD9-9618EFDED917}" srcOrd="0" destOrd="0" presId="urn:microsoft.com/office/officeart/2018/2/layout/IconVerticalSolidList"/>
    <dgm:cxn modelId="{55532CD0-EA9A-4573-87E6-253C203CF3AD}" type="presParOf" srcId="{5A5ED9CE-EAC4-4C18-9EA9-B0B0764D68BE}" destId="{7B79FC16-3251-4F87-BAD3-D2A1E3B40E82}" srcOrd="1" destOrd="0" presId="urn:microsoft.com/office/officeart/2018/2/layout/IconVerticalSolidList"/>
    <dgm:cxn modelId="{26A9D4A2-ADEC-4A17-9507-4557CB9E8C8C}" type="presParOf" srcId="{5A5ED9CE-EAC4-4C18-9EA9-B0B0764D68BE}" destId="{58C1FCEF-4430-474B-B3C9-02E2460FA0F9}" srcOrd="2" destOrd="0" presId="urn:microsoft.com/office/officeart/2018/2/layout/IconVerticalSolidList"/>
    <dgm:cxn modelId="{09B16CEF-62A8-47AD-9633-D1B8E993ABFA}" type="presParOf" srcId="{5A5ED9CE-EAC4-4C18-9EA9-B0B0764D68BE}" destId="{B9808018-9320-4E4A-A340-1493E79301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658790-4540-44C9-83EA-3BB013DAC5CE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BE89AE3-6606-4CEF-9650-ECB6F6346C63}">
      <dgm:prSet custT="1"/>
      <dgm:spPr/>
      <dgm:t>
        <a:bodyPr/>
        <a:lstStyle/>
        <a:p>
          <a:r>
            <a:rPr lang="pt-PT" sz="2000" b="1" dirty="0"/>
            <a:t>1. Local Training</a:t>
          </a:r>
          <a:endParaRPr lang="en-US" sz="2000" dirty="0"/>
        </a:p>
      </dgm:t>
    </dgm:pt>
    <dgm:pt modelId="{43DB868F-053C-498B-BDF9-53233E8CEA0F}" type="parTrans" cxnId="{40AC0C8E-8993-4C3D-93CC-2697AE6B893F}">
      <dgm:prSet/>
      <dgm:spPr/>
      <dgm:t>
        <a:bodyPr/>
        <a:lstStyle/>
        <a:p>
          <a:endParaRPr lang="en-US"/>
        </a:p>
      </dgm:t>
    </dgm:pt>
    <dgm:pt modelId="{7F6F8620-02CE-4175-8DB5-936D9DCD3B0A}" type="sibTrans" cxnId="{40AC0C8E-8993-4C3D-93CC-2697AE6B893F}">
      <dgm:prSet/>
      <dgm:spPr/>
      <dgm:t>
        <a:bodyPr/>
        <a:lstStyle/>
        <a:p>
          <a:endParaRPr lang="en-US"/>
        </a:p>
      </dgm:t>
    </dgm:pt>
    <dgm:pt modelId="{F95BC22B-9955-4A05-9185-B955D63488F4}">
      <dgm:prSet custT="1"/>
      <dgm:spPr/>
      <dgm:t>
        <a:bodyPr/>
        <a:lstStyle/>
        <a:p>
          <a:r>
            <a:rPr lang="pt-PT" sz="2000" b="1" dirty="0"/>
            <a:t>2. Split </a:t>
          </a:r>
          <a:r>
            <a:rPr lang="pt-PT" sz="2000" b="1" dirty="0" err="1"/>
            <a:t>Proposal</a:t>
          </a:r>
          <a:endParaRPr lang="en-US" sz="2000" dirty="0"/>
        </a:p>
      </dgm:t>
    </dgm:pt>
    <dgm:pt modelId="{40A401F0-FBA5-4803-9273-7EE02D1BE91C}" type="parTrans" cxnId="{B4CAAB0A-F04D-4246-A7BE-61A0034498C0}">
      <dgm:prSet/>
      <dgm:spPr/>
      <dgm:t>
        <a:bodyPr/>
        <a:lstStyle/>
        <a:p>
          <a:endParaRPr lang="en-US"/>
        </a:p>
      </dgm:t>
    </dgm:pt>
    <dgm:pt modelId="{9CE4C05B-C21D-4178-9CBB-AB81AF6C4019}" type="sibTrans" cxnId="{B4CAAB0A-F04D-4246-A7BE-61A0034498C0}">
      <dgm:prSet/>
      <dgm:spPr/>
      <dgm:t>
        <a:bodyPr/>
        <a:lstStyle/>
        <a:p>
          <a:endParaRPr lang="en-US"/>
        </a:p>
      </dgm:t>
    </dgm:pt>
    <dgm:pt modelId="{34146510-DB2B-4D29-AB05-5665196F2BE5}">
      <dgm:prSet custT="1"/>
      <dgm:spPr/>
      <dgm:t>
        <a:bodyPr/>
        <a:lstStyle/>
        <a:p>
          <a:r>
            <a:rPr lang="pt-PT" sz="2000" b="1" dirty="0"/>
            <a:t>3. Server </a:t>
          </a:r>
          <a:r>
            <a:rPr lang="pt-PT" sz="2000" b="1" dirty="0" err="1"/>
            <a:t>Aggregation</a:t>
          </a:r>
          <a:endParaRPr lang="en-US" sz="2000" dirty="0"/>
        </a:p>
      </dgm:t>
    </dgm:pt>
    <dgm:pt modelId="{06025087-06C3-4519-B91B-75EFA9AAD723}" type="parTrans" cxnId="{917171C2-0083-4792-A857-31A06A08AE5B}">
      <dgm:prSet/>
      <dgm:spPr/>
      <dgm:t>
        <a:bodyPr/>
        <a:lstStyle/>
        <a:p>
          <a:endParaRPr lang="en-US"/>
        </a:p>
      </dgm:t>
    </dgm:pt>
    <dgm:pt modelId="{B7B60DAC-BC28-40B7-AF6D-57584B89F94D}" type="sibTrans" cxnId="{917171C2-0083-4792-A857-31A06A08AE5B}">
      <dgm:prSet/>
      <dgm:spPr/>
      <dgm:t>
        <a:bodyPr/>
        <a:lstStyle/>
        <a:p>
          <a:endParaRPr lang="en-US"/>
        </a:p>
      </dgm:t>
    </dgm:pt>
    <dgm:pt modelId="{1895589C-DA2F-4B1F-ADE6-CF34A5AF0AC6}">
      <dgm:prSet custT="1"/>
      <dgm:spPr/>
      <dgm:t>
        <a:bodyPr/>
        <a:lstStyle/>
        <a:p>
          <a:r>
            <a:rPr lang="pt-PT" sz="2000" b="1" dirty="0"/>
            <a:t>4. Global Broadcast</a:t>
          </a:r>
          <a:endParaRPr lang="en-US" sz="2000" dirty="0"/>
        </a:p>
      </dgm:t>
    </dgm:pt>
    <dgm:pt modelId="{D8ABA950-FBCC-48A5-93B2-E32D29A90BDE}" type="parTrans" cxnId="{FA6D6442-449B-4E44-B2D6-040DCAE276AE}">
      <dgm:prSet/>
      <dgm:spPr/>
      <dgm:t>
        <a:bodyPr/>
        <a:lstStyle/>
        <a:p>
          <a:endParaRPr lang="en-US"/>
        </a:p>
      </dgm:t>
    </dgm:pt>
    <dgm:pt modelId="{6EA46E9C-AE60-4ACD-832B-2F02055C1796}" type="sibTrans" cxnId="{FA6D6442-449B-4E44-B2D6-040DCAE276AE}">
      <dgm:prSet/>
      <dgm:spPr/>
      <dgm:t>
        <a:bodyPr/>
        <a:lstStyle/>
        <a:p>
          <a:endParaRPr lang="en-US"/>
        </a:p>
      </dgm:t>
    </dgm:pt>
    <dgm:pt modelId="{C42E5BE0-6A24-4E96-AF36-6277F53FC396}">
      <dgm:prSet custT="1"/>
      <dgm:spPr/>
      <dgm:t>
        <a:bodyPr/>
        <a:lstStyle/>
        <a:p>
          <a:r>
            <a:rPr lang="pt-PT" sz="2000" b="1" dirty="0"/>
            <a:t>5. </a:t>
          </a:r>
          <a:r>
            <a:rPr lang="pt-PT" sz="2000" b="1" dirty="0" err="1"/>
            <a:t>Coordinated</a:t>
          </a:r>
          <a:r>
            <a:rPr lang="pt-PT" sz="2000" b="1" dirty="0"/>
            <a:t> Split</a:t>
          </a:r>
          <a:endParaRPr lang="en-US" sz="2000" dirty="0"/>
        </a:p>
      </dgm:t>
    </dgm:pt>
    <dgm:pt modelId="{C4D552D1-758C-4D6E-891B-E7378EED3B14}" type="parTrans" cxnId="{4A860D51-5DCD-4BC6-9B60-088DD02CA441}">
      <dgm:prSet/>
      <dgm:spPr/>
      <dgm:t>
        <a:bodyPr/>
        <a:lstStyle/>
        <a:p>
          <a:endParaRPr lang="en-US"/>
        </a:p>
      </dgm:t>
    </dgm:pt>
    <dgm:pt modelId="{70C28B36-B13D-4FF7-85EA-4C9765C30C0E}" type="sibTrans" cxnId="{4A860D51-5DCD-4BC6-9B60-088DD02CA441}">
      <dgm:prSet/>
      <dgm:spPr/>
      <dgm:t>
        <a:bodyPr/>
        <a:lstStyle/>
        <a:p>
          <a:endParaRPr lang="en-US"/>
        </a:p>
      </dgm:t>
    </dgm:pt>
    <dgm:pt modelId="{798C4C0B-82B0-4A46-B341-D2F7763B1A97}" type="pres">
      <dgm:prSet presAssocID="{1C658790-4540-44C9-83EA-3BB013DAC5CE}" presName="Name0" presStyleCnt="0">
        <dgm:presLayoutVars>
          <dgm:dir/>
          <dgm:resizeHandles val="exact"/>
        </dgm:presLayoutVars>
      </dgm:prSet>
      <dgm:spPr/>
    </dgm:pt>
    <dgm:pt modelId="{27243E62-CDD1-324E-AA8E-34477BC2E1B7}" type="pres">
      <dgm:prSet presAssocID="{CBE89AE3-6606-4CEF-9650-ECB6F6346C63}" presName="node" presStyleLbl="node1" presStyleIdx="0" presStyleCnt="5">
        <dgm:presLayoutVars>
          <dgm:bulletEnabled val="1"/>
        </dgm:presLayoutVars>
      </dgm:prSet>
      <dgm:spPr/>
    </dgm:pt>
    <dgm:pt modelId="{7CE909C9-B98E-A742-AC3B-EEC38D53E6EC}" type="pres">
      <dgm:prSet presAssocID="{7F6F8620-02CE-4175-8DB5-936D9DCD3B0A}" presName="sibTrans" presStyleLbl="sibTrans1D1" presStyleIdx="0" presStyleCnt="4"/>
      <dgm:spPr/>
    </dgm:pt>
    <dgm:pt modelId="{AF35C961-1CD2-F347-BD59-7536DADE724B}" type="pres">
      <dgm:prSet presAssocID="{7F6F8620-02CE-4175-8DB5-936D9DCD3B0A}" presName="connectorText" presStyleLbl="sibTrans1D1" presStyleIdx="0" presStyleCnt="4"/>
      <dgm:spPr/>
    </dgm:pt>
    <dgm:pt modelId="{453E1879-BC41-C04D-9DCE-55CD80D77CE5}" type="pres">
      <dgm:prSet presAssocID="{F95BC22B-9955-4A05-9185-B955D63488F4}" presName="node" presStyleLbl="node1" presStyleIdx="1" presStyleCnt="5">
        <dgm:presLayoutVars>
          <dgm:bulletEnabled val="1"/>
        </dgm:presLayoutVars>
      </dgm:prSet>
      <dgm:spPr/>
    </dgm:pt>
    <dgm:pt modelId="{2170E0D8-9283-8B4E-8766-48E7CE1D0429}" type="pres">
      <dgm:prSet presAssocID="{9CE4C05B-C21D-4178-9CBB-AB81AF6C4019}" presName="sibTrans" presStyleLbl="sibTrans1D1" presStyleIdx="1" presStyleCnt="4"/>
      <dgm:spPr/>
    </dgm:pt>
    <dgm:pt modelId="{65530CF9-2017-2442-919F-53150A708C4E}" type="pres">
      <dgm:prSet presAssocID="{9CE4C05B-C21D-4178-9CBB-AB81AF6C4019}" presName="connectorText" presStyleLbl="sibTrans1D1" presStyleIdx="1" presStyleCnt="4"/>
      <dgm:spPr/>
    </dgm:pt>
    <dgm:pt modelId="{6EC868D3-0BA4-634A-91A9-0D4B839D56F2}" type="pres">
      <dgm:prSet presAssocID="{34146510-DB2B-4D29-AB05-5665196F2BE5}" presName="node" presStyleLbl="node1" presStyleIdx="2" presStyleCnt="5">
        <dgm:presLayoutVars>
          <dgm:bulletEnabled val="1"/>
        </dgm:presLayoutVars>
      </dgm:prSet>
      <dgm:spPr/>
    </dgm:pt>
    <dgm:pt modelId="{9D000F2F-6537-0245-A272-1B40C805AA97}" type="pres">
      <dgm:prSet presAssocID="{B7B60DAC-BC28-40B7-AF6D-57584B89F94D}" presName="sibTrans" presStyleLbl="sibTrans1D1" presStyleIdx="2" presStyleCnt="4"/>
      <dgm:spPr/>
    </dgm:pt>
    <dgm:pt modelId="{EBE210D8-AFFB-8946-9512-D92D6F3C8CB4}" type="pres">
      <dgm:prSet presAssocID="{B7B60DAC-BC28-40B7-AF6D-57584B89F94D}" presName="connectorText" presStyleLbl="sibTrans1D1" presStyleIdx="2" presStyleCnt="4"/>
      <dgm:spPr/>
    </dgm:pt>
    <dgm:pt modelId="{658D3C85-0FAA-854C-9F03-E4B66511B6B9}" type="pres">
      <dgm:prSet presAssocID="{1895589C-DA2F-4B1F-ADE6-CF34A5AF0AC6}" presName="node" presStyleLbl="node1" presStyleIdx="3" presStyleCnt="5">
        <dgm:presLayoutVars>
          <dgm:bulletEnabled val="1"/>
        </dgm:presLayoutVars>
      </dgm:prSet>
      <dgm:spPr/>
    </dgm:pt>
    <dgm:pt modelId="{7CA196EC-DFFB-474B-8DFF-3C969D633661}" type="pres">
      <dgm:prSet presAssocID="{6EA46E9C-AE60-4ACD-832B-2F02055C1796}" presName="sibTrans" presStyleLbl="sibTrans1D1" presStyleIdx="3" presStyleCnt="4"/>
      <dgm:spPr/>
    </dgm:pt>
    <dgm:pt modelId="{4755290A-8514-9D43-B711-47033BC2D2FC}" type="pres">
      <dgm:prSet presAssocID="{6EA46E9C-AE60-4ACD-832B-2F02055C1796}" presName="connectorText" presStyleLbl="sibTrans1D1" presStyleIdx="3" presStyleCnt="4"/>
      <dgm:spPr/>
    </dgm:pt>
    <dgm:pt modelId="{1904430B-D731-BD43-B633-4F02FA797386}" type="pres">
      <dgm:prSet presAssocID="{C42E5BE0-6A24-4E96-AF36-6277F53FC396}" presName="node" presStyleLbl="node1" presStyleIdx="4" presStyleCnt="5">
        <dgm:presLayoutVars>
          <dgm:bulletEnabled val="1"/>
        </dgm:presLayoutVars>
      </dgm:prSet>
      <dgm:spPr/>
    </dgm:pt>
  </dgm:ptLst>
  <dgm:cxnLst>
    <dgm:cxn modelId="{B4CAAB0A-F04D-4246-A7BE-61A0034498C0}" srcId="{1C658790-4540-44C9-83EA-3BB013DAC5CE}" destId="{F95BC22B-9955-4A05-9185-B955D63488F4}" srcOrd="1" destOrd="0" parTransId="{40A401F0-FBA5-4803-9273-7EE02D1BE91C}" sibTransId="{9CE4C05B-C21D-4178-9CBB-AB81AF6C4019}"/>
    <dgm:cxn modelId="{8FC68D3F-856E-A444-BA6A-5E6C16D5930C}" type="presOf" srcId="{F95BC22B-9955-4A05-9185-B955D63488F4}" destId="{453E1879-BC41-C04D-9DCE-55CD80D77CE5}" srcOrd="0" destOrd="0" presId="urn:microsoft.com/office/officeart/2016/7/layout/RepeatingBendingProcessNew"/>
    <dgm:cxn modelId="{FA6D6442-449B-4E44-B2D6-040DCAE276AE}" srcId="{1C658790-4540-44C9-83EA-3BB013DAC5CE}" destId="{1895589C-DA2F-4B1F-ADE6-CF34A5AF0AC6}" srcOrd="3" destOrd="0" parTransId="{D8ABA950-FBCC-48A5-93B2-E32D29A90BDE}" sibTransId="{6EA46E9C-AE60-4ACD-832B-2F02055C1796}"/>
    <dgm:cxn modelId="{4A860D51-5DCD-4BC6-9B60-088DD02CA441}" srcId="{1C658790-4540-44C9-83EA-3BB013DAC5CE}" destId="{C42E5BE0-6A24-4E96-AF36-6277F53FC396}" srcOrd="4" destOrd="0" parTransId="{C4D552D1-758C-4D6E-891B-E7378EED3B14}" sibTransId="{70C28B36-B13D-4FF7-85EA-4C9765C30C0E}"/>
    <dgm:cxn modelId="{FCDF2C6D-587A-054D-ACB9-932B256511B5}" type="presOf" srcId="{B7B60DAC-BC28-40B7-AF6D-57584B89F94D}" destId="{EBE210D8-AFFB-8946-9512-D92D6F3C8CB4}" srcOrd="1" destOrd="0" presId="urn:microsoft.com/office/officeart/2016/7/layout/RepeatingBendingProcessNew"/>
    <dgm:cxn modelId="{E837C374-0E19-484B-BA3B-768794C4863A}" type="presOf" srcId="{7F6F8620-02CE-4175-8DB5-936D9DCD3B0A}" destId="{AF35C961-1CD2-F347-BD59-7536DADE724B}" srcOrd="1" destOrd="0" presId="urn:microsoft.com/office/officeart/2016/7/layout/RepeatingBendingProcessNew"/>
    <dgm:cxn modelId="{0A5EBE75-16BA-9F49-A1D4-583ACCC0C35D}" type="presOf" srcId="{1C658790-4540-44C9-83EA-3BB013DAC5CE}" destId="{798C4C0B-82B0-4A46-B341-D2F7763B1A97}" srcOrd="0" destOrd="0" presId="urn:microsoft.com/office/officeart/2016/7/layout/RepeatingBendingProcessNew"/>
    <dgm:cxn modelId="{40AC0C8E-8993-4C3D-93CC-2697AE6B893F}" srcId="{1C658790-4540-44C9-83EA-3BB013DAC5CE}" destId="{CBE89AE3-6606-4CEF-9650-ECB6F6346C63}" srcOrd="0" destOrd="0" parTransId="{43DB868F-053C-498B-BDF9-53233E8CEA0F}" sibTransId="{7F6F8620-02CE-4175-8DB5-936D9DCD3B0A}"/>
    <dgm:cxn modelId="{BCA524A0-775E-6D4B-87FD-DE7FE5EB2B90}" type="presOf" srcId="{9CE4C05B-C21D-4178-9CBB-AB81AF6C4019}" destId="{2170E0D8-9283-8B4E-8766-48E7CE1D0429}" srcOrd="0" destOrd="0" presId="urn:microsoft.com/office/officeart/2016/7/layout/RepeatingBendingProcessNew"/>
    <dgm:cxn modelId="{532059AA-02CF-2C4D-9DF1-D107DBAC787A}" type="presOf" srcId="{7F6F8620-02CE-4175-8DB5-936D9DCD3B0A}" destId="{7CE909C9-B98E-A742-AC3B-EEC38D53E6EC}" srcOrd="0" destOrd="0" presId="urn:microsoft.com/office/officeart/2016/7/layout/RepeatingBendingProcessNew"/>
    <dgm:cxn modelId="{2CB31BB8-B8AB-5546-B720-C77F1E55EEB2}" type="presOf" srcId="{6EA46E9C-AE60-4ACD-832B-2F02055C1796}" destId="{4755290A-8514-9D43-B711-47033BC2D2FC}" srcOrd="1" destOrd="0" presId="urn:microsoft.com/office/officeart/2016/7/layout/RepeatingBendingProcessNew"/>
    <dgm:cxn modelId="{917171C2-0083-4792-A857-31A06A08AE5B}" srcId="{1C658790-4540-44C9-83EA-3BB013DAC5CE}" destId="{34146510-DB2B-4D29-AB05-5665196F2BE5}" srcOrd="2" destOrd="0" parTransId="{06025087-06C3-4519-B91B-75EFA9AAD723}" sibTransId="{B7B60DAC-BC28-40B7-AF6D-57584B89F94D}"/>
    <dgm:cxn modelId="{535255C7-B344-6E4D-8D5A-83AF487E3841}" type="presOf" srcId="{34146510-DB2B-4D29-AB05-5665196F2BE5}" destId="{6EC868D3-0BA4-634A-91A9-0D4B839D56F2}" srcOrd="0" destOrd="0" presId="urn:microsoft.com/office/officeart/2016/7/layout/RepeatingBendingProcessNew"/>
    <dgm:cxn modelId="{B9E8A4CB-7FD8-D949-8D64-F128BA3523BE}" type="presOf" srcId="{B7B60DAC-BC28-40B7-AF6D-57584B89F94D}" destId="{9D000F2F-6537-0245-A272-1B40C805AA97}" srcOrd="0" destOrd="0" presId="urn:microsoft.com/office/officeart/2016/7/layout/RepeatingBendingProcessNew"/>
    <dgm:cxn modelId="{EBBC47D2-68C6-4248-B78B-4E8777036F94}" type="presOf" srcId="{C42E5BE0-6A24-4E96-AF36-6277F53FC396}" destId="{1904430B-D731-BD43-B633-4F02FA797386}" srcOrd="0" destOrd="0" presId="urn:microsoft.com/office/officeart/2016/7/layout/RepeatingBendingProcessNew"/>
    <dgm:cxn modelId="{B395A2DE-E398-D14D-B778-4535252651B7}" type="presOf" srcId="{9CE4C05B-C21D-4178-9CBB-AB81AF6C4019}" destId="{65530CF9-2017-2442-919F-53150A708C4E}" srcOrd="1" destOrd="0" presId="urn:microsoft.com/office/officeart/2016/7/layout/RepeatingBendingProcessNew"/>
    <dgm:cxn modelId="{3D72DEE5-E4CD-1646-B1F8-4F991F2005E5}" type="presOf" srcId="{1895589C-DA2F-4B1F-ADE6-CF34A5AF0AC6}" destId="{658D3C85-0FAA-854C-9F03-E4B66511B6B9}" srcOrd="0" destOrd="0" presId="urn:microsoft.com/office/officeart/2016/7/layout/RepeatingBendingProcessNew"/>
    <dgm:cxn modelId="{37D910ED-417A-514B-972B-FC531BAFB425}" type="presOf" srcId="{CBE89AE3-6606-4CEF-9650-ECB6F6346C63}" destId="{27243E62-CDD1-324E-AA8E-34477BC2E1B7}" srcOrd="0" destOrd="0" presId="urn:microsoft.com/office/officeart/2016/7/layout/RepeatingBendingProcessNew"/>
    <dgm:cxn modelId="{DDFEB0F7-71C0-FC40-8530-C45CB86C5DB5}" type="presOf" srcId="{6EA46E9C-AE60-4ACD-832B-2F02055C1796}" destId="{7CA196EC-DFFB-474B-8DFF-3C969D633661}" srcOrd="0" destOrd="0" presId="urn:microsoft.com/office/officeart/2016/7/layout/RepeatingBendingProcessNew"/>
    <dgm:cxn modelId="{DC5C7CBE-D960-0A4C-8CD2-A37F42934964}" type="presParOf" srcId="{798C4C0B-82B0-4A46-B341-D2F7763B1A97}" destId="{27243E62-CDD1-324E-AA8E-34477BC2E1B7}" srcOrd="0" destOrd="0" presId="urn:microsoft.com/office/officeart/2016/7/layout/RepeatingBendingProcessNew"/>
    <dgm:cxn modelId="{81656C8F-ECD5-0A46-B9AF-2AA1F565D8F9}" type="presParOf" srcId="{798C4C0B-82B0-4A46-B341-D2F7763B1A97}" destId="{7CE909C9-B98E-A742-AC3B-EEC38D53E6EC}" srcOrd="1" destOrd="0" presId="urn:microsoft.com/office/officeart/2016/7/layout/RepeatingBendingProcessNew"/>
    <dgm:cxn modelId="{E6FC55CB-D595-4A4B-BF1C-FEED5D286FE6}" type="presParOf" srcId="{7CE909C9-B98E-A742-AC3B-EEC38D53E6EC}" destId="{AF35C961-1CD2-F347-BD59-7536DADE724B}" srcOrd="0" destOrd="0" presId="urn:microsoft.com/office/officeart/2016/7/layout/RepeatingBendingProcessNew"/>
    <dgm:cxn modelId="{85B5C0F2-5E95-0847-994A-1AFF90A94F62}" type="presParOf" srcId="{798C4C0B-82B0-4A46-B341-D2F7763B1A97}" destId="{453E1879-BC41-C04D-9DCE-55CD80D77CE5}" srcOrd="2" destOrd="0" presId="urn:microsoft.com/office/officeart/2016/7/layout/RepeatingBendingProcessNew"/>
    <dgm:cxn modelId="{4156E44A-257C-7D41-BCE1-7F3BFB15C725}" type="presParOf" srcId="{798C4C0B-82B0-4A46-B341-D2F7763B1A97}" destId="{2170E0D8-9283-8B4E-8766-48E7CE1D0429}" srcOrd="3" destOrd="0" presId="urn:microsoft.com/office/officeart/2016/7/layout/RepeatingBendingProcessNew"/>
    <dgm:cxn modelId="{FA1A5A4E-0AA6-1F47-A422-BD3E61B86BEF}" type="presParOf" srcId="{2170E0D8-9283-8B4E-8766-48E7CE1D0429}" destId="{65530CF9-2017-2442-919F-53150A708C4E}" srcOrd="0" destOrd="0" presId="urn:microsoft.com/office/officeart/2016/7/layout/RepeatingBendingProcessNew"/>
    <dgm:cxn modelId="{5BCF8EA9-547E-9A49-861B-BDBBE08BDA77}" type="presParOf" srcId="{798C4C0B-82B0-4A46-B341-D2F7763B1A97}" destId="{6EC868D3-0BA4-634A-91A9-0D4B839D56F2}" srcOrd="4" destOrd="0" presId="urn:microsoft.com/office/officeart/2016/7/layout/RepeatingBendingProcessNew"/>
    <dgm:cxn modelId="{306DA517-8A27-8144-BB42-AE2E4387F606}" type="presParOf" srcId="{798C4C0B-82B0-4A46-B341-D2F7763B1A97}" destId="{9D000F2F-6537-0245-A272-1B40C805AA97}" srcOrd="5" destOrd="0" presId="urn:microsoft.com/office/officeart/2016/7/layout/RepeatingBendingProcessNew"/>
    <dgm:cxn modelId="{49F2C23B-C061-AB41-A951-67BB96DA8706}" type="presParOf" srcId="{9D000F2F-6537-0245-A272-1B40C805AA97}" destId="{EBE210D8-AFFB-8946-9512-D92D6F3C8CB4}" srcOrd="0" destOrd="0" presId="urn:microsoft.com/office/officeart/2016/7/layout/RepeatingBendingProcessNew"/>
    <dgm:cxn modelId="{5A803E27-3F46-1242-B4B8-49C92230F9F2}" type="presParOf" srcId="{798C4C0B-82B0-4A46-B341-D2F7763B1A97}" destId="{658D3C85-0FAA-854C-9F03-E4B66511B6B9}" srcOrd="6" destOrd="0" presId="urn:microsoft.com/office/officeart/2016/7/layout/RepeatingBendingProcessNew"/>
    <dgm:cxn modelId="{7706FB0A-8F44-7149-B48A-9CC27A485DB3}" type="presParOf" srcId="{798C4C0B-82B0-4A46-B341-D2F7763B1A97}" destId="{7CA196EC-DFFB-474B-8DFF-3C969D633661}" srcOrd="7" destOrd="0" presId="urn:microsoft.com/office/officeart/2016/7/layout/RepeatingBendingProcessNew"/>
    <dgm:cxn modelId="{7DD8FDD1-63E5-EA42-9EEE-16458CBDFC20}" type="presParOf" srcId="{7CA196EC-DFFB-474B-8DFF-3C969D633661}" destId="{4755290A-8514-9D43-B711-47033BC2D2FC}" srcOrd="0" destOrd="0" presId="urn:microsoft.com/office/officeart/2016/7/layout/RepeatingBendingProcessNew"/>
    <dgm:cxn modelId="{63C114DC-DFD3-BA46-8704-D5230B9E7352}" type="presParOf" srcId="{798C4C0B-82B0-4A46-B341-D2F7763B1A97}" destId="{1904430B-D731-BD43-B633-4F02FA797386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0E4DDB-1455-4CD2-8CE0-830663C8A18D}">
      <dsp:nvSpPr>
        <dsp:cNvPr id="0" name=""/>
        <dsp:cNvSpPr/>
      </dsp:nvSpPr>
      <dsp:spPr>
        <a:xfrm>
          <a:off x="0" y="9824"/>
          <a:ext cx="8399246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287F8-4780-4E29-9B47-7FA9EFEF76C0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F6971-993C-4777-9CA5-97C7A6688E2E}">
      <dsp:nvSpPr>
        <dsp:cNvPr id="0" name=""/>
        <dsp:cNvSpPr/>
      </dsp:nvSpPr>
      <dsp:spPr>
        <a:xfrm>
          <a:off x="1607903" y="594"/>
          <a:ext cx="6791342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 </a:t>
          </a:r>
          <a:r>
            <a:rPr lang="pt-PT" sz="2000" kern="1200" dirty="0" err="1"/>
            <a:t>fully</a:t>
          </a:r>
          <a:r>
            <a:rPr lang="pt-PT" sz="2000" kern="1200" dirty="0"/>
            <a:t> incremental </a:t>
          </a:r>
          <a:r>
            <a:rPr lang="pt-PT" sz="2000" kern="1200" dirty="0" err="1"/>
            <a:t>and</a:t>
          </a:r>
          <a:r>
            <a:rPr lang="pt-PT" sz="2000" kern="1200" dirty="0"/>
            <a:t> </a:t>
          </a:r>
          <a:r>
            <a:rPr lang="pt-PT" sz="2000" kern="1200" dirty="0" err="1"/>
            <a:t>communication-eficient</a:t>
          </a:r>
          <a:r>
            <a:rPr lang="pt-PT" sz="2000" kern="1200" dirty="0"/>
            <a:t> </a:t>
          </a:r>
          <a:r>
            <a:rPr lang="pt-PT" sz="2000" kern="1200" dirty="0" err="1"/>
            <a:t>framework</a:t>
          </a:r>
          <a:r>
            <a:rPr lang="pt-PT" sz="2000" kern="1200" dirty="0"/>
            <a:t> for </a:t>
          </a:r>
          <a:r>
            <a:rPr lang="pt-PT" sz="2000" kern="1200" dirty="0" err="1"/>
            <a:t>federated</a:t>
          </a:r>
          <a:r>
            <a:rPr lang="pt-PT" sz="2000" kern="1200" dirty="0"/>
            <a:t> </a:t>
          </a:r>
          <a:r>
            <a:rPr lang="pt-PT" sz="2000" kern="1200" dirty="0" err="1"/>
            <a:t>decision</a:t>
          </a:r>
          <a:r>
            <a:rPr lang="pt-PT" sz="2000" kern="1200" dirty="0"/>
            <a:t> </a:t>
          </a:r>
          <a:r>
            <a:rPr lang="pt-PT" sz="2000" kern="1200" dirty="0" err="1"/>
            <a:t>tree</a:t>
          </a:r>
          <a:r>
            <a:rPr lang="pt-PT" sz="2000" kern="1200" dirty="0"/>
            <a:t> </a:t>
          </a:r>
          <a:r>
            <a:rPr lang="pt-PT" sz="2000" kern="1200" dirty="0" err="1"/>
            <a:t>learning</a:t>
          </a:r>
          <a:r>
            <a:rPr lang="pt-PT" sz="2000" kern="1200" dirty="0"/>
            <a:t> for data </a:t>
          </a:r>
          <a:r>
            <a:rPr lang="pt-PT" sz="2000" kern="1200" dirty="0" err="1"/>
            <a:t>streams</a:t>
          </a:r>
          <a:r>
            <a:rPr lang="pt-PT" sz="2000" kern="1200" dirty="0"/>
            <a:t>.</a:t>
          </a:r>
          <a:endParaRPr lang="en-US" sz="2000" kern="1200" dirty="0"/>
        </a:p>
      </dsp:txBody>
      <dsp:txXfrm>
        <a:off x="1607903" y="594"/>
        <a:ext cx="6791342" cy="1392124"/>
      </dsp:txXfrm>
    </dsp:sp>
    <dsp:sp modelId="{276B66E7-90F5-4601-A461-32048E865DBB}">
      <dsp:nvSpPr>
        <dsp:cNvPr id="0" name=""/>
        <dsp:cNvSpPr/>
      </dsp:nvSpPr>
      <dsp:spPr>
        <a:xfrm>
          <a:off x="0" y="1740750"/>
          <a:ext cx="8399246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485CD6-931B-4031-B750-E0D7878D661F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C65FA-BDFD-40B3-8CDA-EDA7E9220346}">
      <dsp:nvSpPr>
        <dsp:cNvPr id="0" name=""/>
        <dsp:cNvSpPr/>
      </dsp:nvSpPr>
      <dsp:spPr>
        <a:xfrm>
          <a:off x="1607903" y="1740750"/>
          <a:ext cx="6791342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Three</a:t>
          </a:r>
          <a:r>
            <a:rPr lang="pt-PT" sz="2000" kern="1200" dirty="0"/>
            <a:t> </a:t>
          </a:r>
          <a:r>
            <a:rPr lang="pt-PT" sz="2000" kern="1200" dirty="0" err="1"/>
            <a:t>distinct</a:t>
          </a:r>
          <a:r>
            <a:rPr lang="pt-PT" sz="2000" kern="1200" dirty="0"/>
            <a:t> </a:t>
          </a:r>
          <a:r>
            <a:rPr lang="pt-PT" sz="2000" kern="1200" dirty="0" err="1"/>
            <a:t>aggregation</a:t>
          </a:r>
          <a:r>
            <a:rPr lang="pt-PT" sz="2000" kern="1200" dirty="0"/>
            <a:t> </a:t>
          </a:r>
          <a:r>
            <a:rPr lang="pt-PT" sz="2000" kern="1200" dirty="0" err="1"/>
            <a:t>strategies</a:t>
          </a:r>
          <a:r>
            <a:rPr lang="pt-PT" sz="2000" kern="1200" dirty="0"/>
            <a:t> for </a:t>
          </a:r>
          <a:r>
            <a:rPr lang="pt-PT" sz="2000" kern="1200" dirty="0" err="1"/>
            <a:t>coodinated</a:t>
          </a:r>
          <a:r>
            <a:rPr lang="pt-PT" sz="2000" kern="1200" dirty="0"/>
            <a:t> </a:t>
          </a:r>
          <a:r>
            <a:rPr lang="pt-PT" sz="2000" kern="1200" dirty="0" err="1"/>
            <a:t>split</a:t>
          </a:r>
          <a:r>
            <a:rPr lang="pt-PT" sz="2000" kern="1200" dirty="0"/>
            <a:t> </a:t>
          </a:r>
          <a:r>
            <a:rPr lang="pt-PT" sz="2000" kern="1200" dirty="0" err="1"/>
            <a:t>decisions</a:t>
          </a:r>
          <a:r>
            <a:rPr lang="pt-PT" sz="2000" kern="1200" dirty="0"/>
            <a:t> </a:t>
          </a:r>
          <a:r>
            <a:rPr lang="pt-PT" sz="2000" kern="1200" dirty="0" err="1"/>
            <a:t>across</a:t>
          </a:r>
          <a:r>
            <a:rPr lang="pt-PT" sz="2000" kern="1200" dirty="0"/>
            <a:t> clientes: </a:t>
          </a:r>
          <a:r>
            <a:rPr lang="pt-PT" sz="2000" kern="1200" dirty="0" err="1"/>
            <a:t>merit-based</a:t>
          </a:r>
          <a:r>
            <a:rPr lang="pt-PT" sz="2000" kern="1200" dirty="0"/>
            <a:t>, quórum-</a:t>
          </a:r>
          <a:r>
            <a:rPr lang="pt-PT" sz="2000" kern="1200" dirty="0" err="1"/>
            <a:t>based</a:t>
          </a:r>
          <a:r>
            <a:rPr lang="pt-PT" sz="2000" kern="1200" dirty="0"/>
            <a:t>, </a:t>
          </a:r>
          <a:r>
            <a:rPr lang="pt-PT" sz="2000" kern="1200" dirty="0" err="1"/>
            <a:t>and</a:t>
          </a:r>
          <a:r>
            <a:rPr lang="pt-PT" sz="2000" kern="1200" dirty="0"/>
            <a:t> </a:t>
          </a:r>
          <a:r>
            <a:rPr lang="pt-PT" sz="2000" kern="1200" dirty="0" err="1"/>
            <a:t>majority</a:t>
          </a:r>
          <a:r>
            <a:rPr lang="pt-PT" sz="2000" kern="1200" dirty="0"/>
            <a:t>-vote.</a:t>
          </a:r>
          <a:endParaRPr lang="en-US" sz="2000" kern="1200" dirty="0"/>
        </a:p>
      </dsp:txBody>
      <dsp:txXfrm>
        <a:off x="1607903" y="1740750"/>
        <a:ext cx="6791342" cy="1392124"/>
      </dsp:txXfrm>
    </dsp:sp>
    <dsp:sp modelId="{EFBF5864-2963-4A89-AAD9-9618EFDED917}">
      <dsp:nvSpPr>
        <dsp:cNvPr id="0" name=""/>
        <dsp:cNvSpPr/>
      </dsp:nvSpPr>
      <dsp:spPr>
        <a:xfrm>
          <a:off x="0" y="3480905"/>
          <a:ext cx="8399246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9FC16-3251-4F87-BAD3-D2A1E3B40E82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808018-9320-4E4A-A340-1493E79301D9}">
      <dsp:nvSpPr>
        <dsp:cNvPr id="0" name=""/>
        <dsp:cNvSpPr/>
      </dsp:nvSpPr>
      <dsp:spPr>
        <a:xfrm>
          <a:off x="1607903" y="3480905"/>
          <a:ext cx="6791342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 err="1"/>
            <a:t>Evaluation</a:t>
          </a:r>
          <a:r>
            <a:rPr lang="pt-PT" sz="2000" kern="1200" dirty="0"/>
            <a:t> </a:t>
          </a:r>
          <a:r>
            <a:rPr lang="pt-PT" sz="2000" kern="1200" dirty="0" err="1"/>
            <a:t>on</a:t>
          </a:r>
          <a:r>
            <a:rPr lang="pt-PT" sz="2000" kern="1200" dirty="0"/>
            <a:t> </a:t>
          </a:r>
          <a:r>
            <a:rPr lang="pt-PT" sz="2000" kern="1200" dirty="0" err="1"/>
            <a:t>benchmark</a:t>
          </a:r>
          <a:r>
            <a:rPr lang="pt-PT" sz="2000" kern="1200" dirty="0"/>
            <a:t> data </a:t>
          </a:r>
          <a:r>
            <a:rPr lang="pt-PT" sz="2000" kern="1200" dirty="0" err="1"/>
            <a:t>streams</a:t>
          </a:r>
          <a:r>
            <a:rPr lang="pt-PT" sz="2000" kern="1200" dirty="0"/>
            <a:t> </a:t>
          </a:r>
          <a:r>
            <a:rPr lang="pt-PT" sz="2000" kern="1200" dirty="0" err="1"/>
            <a:t>under</a:t>
          </a:r>
          <a:r>
            <a:rPr lang="pt-PT" sz="2000" kern="1200" dirty="0"/>
            <a:t> </a:t>
          </a:r>
          <a:r>
            <a:rPr lang="pt-PT" sz="2000" kern="1200" dirty="0" err="1"/>
            <a:t>varying</a:t>
          </a:r>
          <a:r>
            <a:rPr lang="pt-PT" sz="2000" kern="1200" dirty="0"/>
            <a:t> </a:t>
          </a:r>
          <a:r>
            <a:rPr lang="pt-PT" sz="2000" kern="1200" dirty="0" err="1"/>
            <a:t>levels</a:t>
          </a:r>
          <a:r>
            <a:rPr lang="pt-PT" sz="2000" kern="1200" dirty="0"/>
            <a:t> </a:t>
          </a:r>
          <a:r>
            <a:rPr lang="pt-PT" sz="2000" kern="1200" dirty="0" err="1"/>
            <a:t>of</a:t>
          </a:r>
          <a:r>
            <a:rPr lang="pt-PT" sz="2000" kern="1200" dirty="0"/>
            <a:t> cliente </a:t>
          </a:r>
          <a:r>
            <a:rPr lang="pt-PT" sz="2000" kern="1200" dirty="0" err="1"/>
            <a:t>heterogeneity</a:t>
          </a:r>
          <a:r>
            <a:rPr lang="pt-PT" sz="2000" kern="1200" dirty="0"/>
            <a:t> </a:t>
          </a:r>
          <a:r>
            <a:rPr lang="pt-PT" sz="2000" kern="1200" dirty="0" err="1"/>
            <a:t>and</a:t>
          </a:r>
          <a:r>
            <a:rPr lang="pt-PT" sz="2000" kern="1200" dirty="0"/>
            <a:t> </a:t>
          </a:r>
          <a:r>
            <a:rPr lang="pt-PT" sz="2000" kern="1200" dirty="0" err="1"/>
            <a:t>federation</a:t>
          </a:r>
          <a:r>
            <a:rPr lang="pt-PT" sz="2000" kern="1200" dirty="0"/>
            <a:t> </a:t>
          </a:r>
          <a:r>
            <a:rPr lang="pt-PT" sz="2000" kern="1200" dirty="0" err="1"/>
            <a:t>scale</a:t>
          </a:r>
          <a:r>
            <a:rPr lang="pt-PT" sz="2000" kern="1200" dirty="0"/>
            <a:t>.</a:t>
          </a:r>
          <a:endParaRPr lang="en-US" sz="2000" kern="1200" dirty="0"/>
        </a:p>
      </dsp:txBody>
      <dsp:txXfrm>
        <a:off x="1607903" y="3480905"/>
        <a:ext cx="6791342" cy="1392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909C9-B98E-A742-AC3B-EEC38D53E6EC}">
      <dsp:nvSpPr>
        <dsp:cNvPr id="0" name=""/>
        <dsp:cNvSpPr/>
      </dsp:nvSpPr>
      <dsp:spPr>
        <a:xfrm>
          <a:off x="2367871" y="533975"/>
          <a:ext cx="4116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5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2643" y="577484"/>
        <a:ext cx="22112" cy="4422"/>
      </dsp:txXfrm>
    </dsp:sp>
    <dsp:sp modelId="{27243E62-CDD1-324E-AA8E-34477BC2E1B7}">
      <dsp:nvSpPr>
        <dsp:cNvPr id="0" name=""/>
        <dsp:cNvSpPr/>
      </dsp:nvSpPr>
      <dsp:spPr>
        <a:xfrm>
          <a:off x="446811" y="2837"/>
          <a:ext cx="1922859" cy="1153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2" tIns="98902" rIns="94222" bIns="9890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1. Local Training</a:t>
          </a:r>
          <a:endParaRPr lang="en-US" sz="2000" kern="1200" dirty="0"/>
        </a:p>
      </dsp:txBody>
      <dsp:txXfrm>
        <a:off x="446811" y="2837"/>
        <a:ext cx="1922859" cy="1153715"/>
      </dsp:txXfrm>
    </dsp:sp>
    <dsp:sp modelId="{2170E0D8-9283-8B4E-8766-48E7CE1D0429}">
      <dsp:nvSpPr>
        <dsp:cNvPr id="0" name=""/>
        <dsp:cNvSpPr/>
      </dsp:nvSpPr>
      <dsp:spPr>
        <a:xfrm>
          <a:off x="1408241" y="1154753"/>
          <a:ext cx="2365117" cy="411657"/>
        </a:xfrm>
        <a:custGeom>
          <a:avLst/>
          <a:gdLst/>
          <a:ahLst/>
          <a:cxnLst/>
          <a:rect l="0" t="0" r="0" b="0"/>
          <a:pathLst>
            <a:path>
              <a:moveTo>
                <a:pt x="2365117" y="0"/>
              </a:moveTo>
              <a:lnTo>
                <a:pt x="2365117" y="222928"/>
              </a:lnTo>
              <a:lnTo>
                <a:pt x="0" y="222928"/>
              </a:lnTo>
              <a:lnTo>
                <a:pt x="0" y="4116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0647" y="1358371"/>
        <a:ext cx="120305" cy="4422"/>
      </dsp:txXfrm>
    </dsp:sp>
    <dsp:sp modelId="{453E1879-BC41-C04D-9DCE-55CD80D77CE5}">
      <dsp:nvSpPr>
        <dsp:cNvPr id="0" name=""/>
        <dsp:cNvSpPr/>
      </dsp:nvSpPr>
      <dsp:spPr>
        <a:xfrm>
          <a:off x="2811928" y="2837"/>
          <a:ext cx="1922859" cy="1153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2" tIns="98902" rIns="94222" bIns="9890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2. Split </a:t>
          </a:r>
          <a:r>
            <a:rPr lang="pt-PT" sz="2000" b="1" kern="1200" dirty="0" err="1"/>
            <a:t>Proposal</a:t>
          </a:r>
          <a:endParaRPr lang="en-US" sz="2000" kern="1200" dirty="0"/>
        </a:p>
      </dsp:txBody>
      <dsp:txXfrm>
        <a:off x="2811928" y="2837"/>
        <a:ext cx="1922859" cy="1153715"/>
      </dsp:txXfrm>
    </dsp:sp>
    <dsp:sp modelId="{9D000F2F-6537-0245-A272-1B40C805AA97}">
      <dsp:nvSpPr>
        <dsp:cNvPr id="0" name=""/>
        <dsp:cNvSpPr/>
      </dsp:nvSpPr>
      <dsp:spPr>
        <a:xfrm>
          <a:off x="2367871" y="2129948"/>
          <a:ext cx="4116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5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2643" y="2173457"/>
        <a:ext cx="22112" cy="4422"/>
      </dsp:txXfrm>
    </dsp:sp>
    <dsp:sp modelId="{6EC868D3-0BA4-634A-91A9-0D4B839D56F2}">
      <dsp:nvSpPr>
        <dsp:cNvPr id="0" name=""/>
        <dsp:cNvSpPr/>
      </dsp:nvSpPr>
      <dsp:spPr>
        <a:xfrm>
          <a:off x="446811" y="1598811"/>
          <a:ext cx="1922859" cy="1153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2" tIns="98902" rIns="94222" bIns="9890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3. Server </a:t>
          </a:r>
          <a:r>
            <a:rPr lang="pt-PT" sz="2000" b="1" kern="1200" dirty="0" err="1"/>
            <a:t>Aggregation</a:t>
          </a:r>
          <a:endParaRPr lang="en-US" sz="2000" kern="1200" dirty="0"/>
        </a:p>
      </dsp:txBody>
      <dsp:txXfrm>
        <a:off x="446811" y="1598811"/>
        <a:ext cx="1922859" cy="1153715"/>
      </dsp:txXfrm>
    </dsp:sp>
    <dsp:sp modelId="{7CA196EC-DFFB-474B-8DFF-3C969D633661}">
      <dsp:nvSpPr>
        <dsp:cNvPr id="0" name=""/>
        <dsp:cNvSpPr/>
      </dsp:nvSpPr>
      <dsp:spPr>
        <a:xfrm>
          <a:off x="1408241" y="2750726"/>
          <a:ext cx="2365117" cy="411657"/>
        </a:xfrm>
        <a:custGeom>
          <a:avLst/>
          <a:gdLst/>
          <a:ahLst/>
          <a:cxnLst/>
          <a:rect l="0" t="0" r="0" b="0"/>
          <a:pathLst>
            <a:path>
              <a:moveTo>
                <a:pt x="2365117" y="0"/>
              </a:moveTo>
              <a:lnTo>
                <a:pt x="2365117" y="222928"/>
              </a:lnTo>
              <a:lnTo>
                <a:pt x="0" y="222928"/>
              </a:lnTo>
              <a:lnTo>
                <a:pt x="0" y="4116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30647" y="2954344"/>
        <a:ext cx="120305" cy="4422"/>
      </dsp:txXfrm>
    </dsp:sp>
    <dsp:sp modelId="{658D3C85-0FAA-854C-9F03-E4B66511B6B9}">
      <dsp:nvSpPr>
        <dsp:cNvPr id="0" name=""/>
        <dsp:cNvSpPr/>
      </dsp:nvSpPr>
      <dsp:spPr>
        <a:xfrm>
          <a:off x="2811928" y="1598811"/>
          <a:ext cx="1922859" cy="1153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2" tIns="98902" rIns="94222" bIns="9890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4. Global Broadcast</a:t>
          </a:r>
          <a:endParaRPr lang="en-US" sz="2000" kern="1200" dirty="0"/>
        </a:p>
      </dsp:txBody>
      <dsp:txXfrm>
        <a:off x="2811928" y="1598811"/>
        <a:ext cx="1922859" cy="1153715"/>
      </dsp:txXfrm>
    </dsp:sp>
    <dsp:sp modelId="{1904430B-D731-BD43-B633-4F02FA797386}">
      <dsp:nvSpPr>
        <dsp:cNvPr id="0" name=""/>
        <dsp:cNvSpPr/>
      </dsp:nvSpPr>
      <dsp:spPr>
        <a:xfrm>
          <a:off x="446811" y="3194784"/>
          <a:ext cx="1922859" cy="11537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4222" tIns="98902" rIns="94222" bIns="98902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b="1" kern="1200" dirty="0"/>
            <a:t>5. </a:t>
          </a:r>
          <a:r>
            <a:rPr lang="pt-PT" sz="2000" b="1" kern="1200" dirty="0" err="1"/>
            <a:t>Coordinated</a:t>
          </a:r>
          <a:r>
            <a:rPr lang="pt-PT" sz="2000" b="1" kern="1200" dirty="0"/>
            <a:t> Split</a:t>
          </a:r>
          <a:endParaRPr lang="en-US" sz="2000" kern="1200" dirty="0"/>
        </a:p>
      </dsp:txBody>
      <dsp:txXfrm>
        <a:off x="446811" y="3194784"/>
        <a:ext cx="1922859" cy="1153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DA287-40F8-4A98-82C0-B15C9C69342F}" type="datetimeFigureOut">
              <a:rPr lang="pt-PT" smtClean="0"/>
              <a:t>04/11/25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2AB02-4565-4C10-9743-D1506E05863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5821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Good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afternoon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name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Paula Silva,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from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INESC TEC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University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of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Porto.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Today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I’ll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presenting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our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work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>
                <a:solidFill>
                  <a:srgbClr val="000000"/>
                </a:solidFill>
                <a:effectLst/>
                <a:latin typeface="-webkit-standard"/>
              </a:rPr>
              <a:t>a ..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287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Conservative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strategies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like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quorum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reduce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tree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growth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affecting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minority-class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capture.”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489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These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are open research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directions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towards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scalable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trustworthy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federated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stream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learning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779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This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work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bridges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federated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learning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data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stream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mining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through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consistent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incremental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framework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673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permisse</a:t>
            </a:r>
            <a:r>
              <a:rPr lang="pt-PT" dirty="0"/>
              <a:t> </a:t>
            </a:r>
            <a:r>
              <a:rPr lang="pt-PT" dirty="0" err="1"/>
              <a:t>strategy</a:t>
            </a:r>
            <a:r>
              <a:rPr lang="pt-PT" dirty="0"/>
              <a:t>, </a:t>
            </a:r>
            <a:r>
              <a:rPr lang="pt-PT" dirty="0" err="1"/>
              <a:t>conservative</a:t>
            </a:r>
            <a:r>
              <a:rPr lang="pt-PT" dirty="0"/>
              <a:t> </a:t>
            </a:r>
            <a:r>
              <a:rPr lang="pt-PT" dirty="0" err="1"/>
              <a:t>strategy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956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FE3D6-AC29-23F7-D73C-D377884C7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280EBAE-46DB-A0EF-92DB-399C0310D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B0FF95E0-6DA3-30D7-574D-96C36FFC3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Traditional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FL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VFDT are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conceptually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misaligned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VFDT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sequential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FL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parallel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</a:t>
            </a: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0B33A2-7C84-11EE-78AA-5393A4AC3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0260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empate = </a:t>
            </a:r>
            <a:r>
              <a:rPr lang="pt-PT" dirty="0" err="1"/>
              <a:t>draw</a:t>
            </a:r>
            <a:endParaRPr lang="pt-PT" dirty="0"/>
          </a:p>
          <a:p>
            <a:r>
              <a:rPr lang="pt-PT" dirty="0"/>
              <a:t>Posso dizer score </a:t>
            </a:r>
            <a:r>
              <a:rPr lang="pt-PT" dirty="0" err="1"/>
              <a:t>draw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343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A614-8007-E072-43BD-18CDCDEE8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A07B1E48-3DB5-783D-BB75-72EBC42ED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CB3C1FB-7E15-2418-CFBA-FEC09EAF9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Conservative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strategies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like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quorum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reduce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tree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growth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affecting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minority-class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capture.”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Accuracy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up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to 99%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KDD99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CIC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-DIAD.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F1 more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sensitive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to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imbalance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(≈ 25–27% KDD99, ≈ 47% elec2).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Majority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-vote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offers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best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trade-off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Strong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predictive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quality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Fewer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rounds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7246728-1219-55A6-02A1-69B658AA6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7542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AB46C-EEA2-4687-82C9-A9DFD15BB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8249846-03F2-D40F-B7D7-989AC16B8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0C14FE1-22DD-AFF1-0955-73D4631AC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federated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 </a:t>
            </a:r>
            <a:r>
              <a:rPr lang="pt-PT" i="1" dirty="0" err="1"/>
              <a:t>is</a:t>
            </a:r>
            <a:r>
              <a:rPr lang="pt-PT" i="1" dirty="0"/>
              <a:t> </a:t>
            </a:r>
            <a:r>
              <a:rPr lang="pt-PT" i="1" dirty="0" err="1"/>
              <a:t>not</a:t>
            </a:r>
            <a:r>
              <a:rPr lang="pt-PT" i="1" dirty="0"/>
              <a:t> </a:t>
            </a:r>
            <a:r>
              <a:rPr lang="pt-PT" i="1" dirty="0" err="1"/>
              <a:t>just</a:t>
            </a:r>
            <a:r>
              <a:rPr lang="pt-PT" i="1" dirty="0"/>
              <a:t> </a:t>
            </a:r>
            <a:r>
              <a:rPr lang="pt-PT" i="1" dirty="0" err="1"/>
              <a:t>simpler</a:t>
            </a:r>
            <a:r>
              <a:rPr lang="pt-PT" i="1" dirty="0"/>
              <a:t>;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appears</a:t>
            </a:r>
            <a:r>
              <a:rPr lang="pt-PT" i="1" dirty="0"/>
              <a:t> more </a:t>
            </a:r>
            <a:r>
              <a:rPr lang="pt-PT" i="1" dirty="0" err="1"/>
              <a:t>robust</a:t>
            </a:r>
            <a:r>
              <a:rPr lang="pt-PT" i="1" dirty="0"/>
              <a:t>.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identifies</a:t>
            </a:r>
            <a:r>
              <a:rPr lang="pt-PT" i="1" dirty="0"/>
              <a:t> </a:t>
            </a:r>
            <a:r>
              <a:rPr lang="pt-PT" i="1" dirty="0" err="1"/>
              <a:t>the</a:t>
            </a:r>
            <a:r>
              <a:rPr lang="pt-PT" i="1" dirty="0"/>
              <a:t> single, </a:t>
            </a:r>
            <a:r>
              <a:rPr lang="pt-PT" i="1" dirty="0" err="1"/>
              <a:t>most</a:t>
            </a:r>
            <a:r>
              <a:rPr lang="pt-PT" i="1" dirty="0"/>
              <a:t> </a:t>
            </a:r>
            <a:r>
              <a:rPr lang="pt-PT" i="1" dirty="0" err="1"/>
              <a:t>discriminative</a:t>
            </a:r>
            <a:r>
              <a:rPr lang="pt-PT" i="1" dirty="0"/>
              <a:t> </a:t>
            </a:r>
            <a:r>
              <a:rPr lang="pt-PT" i="1" dirty="0" err="1"/>
              <a:t>feature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stops, </a:t>
            </a:r>
            <a:r>
              <a:rPr lang="pt-PT" i="1" dirty="0" err="1"/>
              <a:t>avoiding</a:t>
            </a:r>
            <a:r>
              <a:rPr lang="pt-PT" i="1" dirty="0"/>
              <a:t> </a:t>
            </a:r>
            <a:r>
              <a:rPr lang="pt-PT" i="1" dirty="0" err="1"/>
              <a:t>potential</a:t>
            </a:r>
            <a:r>
              <a:rPr lang="pt-PT" i="1" dirty="0"/>
              <a:t> </a:t>
            </a:r>
            <a:r>
              <a:rPr lang="pt-PT" i="1" dirty="0" err="1"/>
              <a:t>overfitting</a:t>
            </a:r>
            <a:r>
              <a:rPr lang="pt-PT" i="1" dirty="0"/>
              <a:t> to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noisy</a:t>
            </a:r>
            <a:r>
              <a:rPr lang="pt-PT" i="1" dirty="0"/>
              <a:t> </a:t>
            </a:r>
            <a:r>
              <a:rPr lang="pt-PT" i="1" dirty="0" err="1"/>
              <a:t>union</a:t>
            </a:r>
            <a:r>
              <a:rPr lang="pt-PT" i="1" dirty="0"/>
              <a:t> </a:t>
            </a:r>
            <a:r>
              <a:rPr lang="pt-PT" i="1" dirty="0" err="1"/>
              <a:t>of</a:t>
            </a:r>
            <a:r>
              <a:rPr lang="pt-PT" i="1" dirty="0"/>
              <a:t> </a:t>
            </a:r>
            <a:r>
              <a:rPr lang="pt-PT" i="1" dirty="0" err="1"/>
              <a:t>device</a:t>
            </a:r>
            <a:r>
              <a:rPr lang="pt-PT" i="1" dirty="0"/>
              <a:t> data, </a:t>
            </a:r>
            <a:r>
              <a:rPr lang="pt-PT" i="1" dirty="0" err="1"/>
              <a:t>yielding</a:t>
            </a:r>
            <a:r>
              <a:rPr lang="pt-PT" i="1" dirty="0"/>
              <a:t> a </a:t>
            </a:r>
            <a:r>
              <a:rPr lang="pt-PT" i="1" dirty="0" err="1"/>
              <a:t>highly</a:t>
            </a:r>
            <a:r>
              <a:rPr lang="pt-PT" i="1" dirty="0"/>
              <a:t> </a:t>
            </a:r>
            <a:r>
              <a:rPr lang="pt-PT" i="1" dirty="0" err="1"/>
              <a:t>efficient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</a:t>
            </a:r>
            <a:r>
              <a:rPr lang="pt-PT" i="1" dirty="0" err="1"/>
              <a:t>accurate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.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48F10B2-86B5-5019-D8FD-F15AFEC50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777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2ED8E-91FC-6ADD-0C64-A22C09812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ABAFE820-C0E5-EF95-0515-D3BFC6FC0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674CC6D1-5EF7-7E02-55FD-A3CCC9066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federated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 </a:t>
            </a:r>
            <a:r>
              <a:rPr lang="pt-PT" i="1" dirty="0" err="1"/>
              <a:t>is</a:t>
            </a:r>
            <a:r>
              <a:rPr lang="pt-PT" i="1" dirty="0"/>
              <a:t> </a:t>
            </a:r>
            <a:r>
              <a:rPr lang="pt-PT" i="1" dirty="0" err="1"/>
              <a:t>not</a:t>
            </a:r>
            <a:r>
              <a:rPr lang="pt-PT" i="1" dirty="0"/>
              <a:t> </a:t>
            </a:r>
            <a:r>
              <a:rPr lang="pt-PT" i="1" dirty="0" err="1"/>
              <a:t>just</a:t>
            </a:r>
            <a:r>
              <a:rPr lang="pt-PT" i="1" dirty="0"/>
              <a:t> </a:t>
            </a:r>
            <a:r>
              <a:rPr lang="pt-PT" i="1" dirty="0" err="1"/>
              <a:t>simpler</a:t>
            </a:r>
            <a:r>
              <a:rPr lang="pt-PT" i="1" dirty="0"/>
              <a:t>;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appears</a:t>
            </a:r>
            <a:r>
              <a:rPr lang="pt-PT" i="1" dirty="0"/>
              <a:t> more </a:t>
            </a:r>
            <a:r>
              <a:rPr lang="pt-PT" i="1" dirty="0" err="1"/>
              <a:t>robust</a:t>
            </a:r>
            <a:r>
              <a:rPr lang="pt-PT" i="1" dirty="0"/>
              <a:t>.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identifies</a:t>
            </a:r>
            <a:r>
              <a:rPr lang="pt-PT" i="1" dirty="0"/>
              <a:t> </a:t>
            </a:r>
            <a:r>
              <a:rPr lang="pt-PT" i="1" dirty="0" err="1"/>
              <a:t>the</a:t>
            </a:r>
            <a:r>
              <a:rPr lang="pt-PT" i="1" dirty="0"/>
              <a:t> single, </a:t>
            </a:r>
            <a:r>
              <a:rPr lang="pt-PT" i="1" dirty="0" err="1"/>
              <a:t>most</a:t>
            </a:r>
            <a:r>
              <a:rPr lang="pt-PT" i="1" dirty="0"/>
              <a:t> </a:t>
            </a:r>
            <a:r>
              <a:rPr lang="pt-PT" i="1" dirty="0" err="1"/>
              <a:t>discriminative</a:t>
            </a:r>
            <a:r>
              <a:rPr lang="pt-PT" i="1" dirty="0"/>
              <a:t> </a:t>
            </a:r>
            <a:r>
              <a:rPr lang="pt-PT" i="1" dirty="0" err="1"/>
              <a:t>feature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stops, </a:t>
            </a:r>
            <a:r>
              <a:rPr lang="pt-PT" i="1" dirty="0" err="1"/>
              <a:t>avoiding</a:t>
            </a:r>
            <a:r>
              <a:rPr lang="pt-PT" i="1" dirty="0"/>
              <a:t> </a:t>
            </a:r>
            <a:r>
              <a:rPr lang="pt-PT" i="1" dirty="0" err="1"/>
              <a:t>potential</a:t>
            </a:r>
            <a:r>
              <a:rPr lang="pt-PT" i="1" dirty="0"/>
              <a:t> </a:t>
            </a:r>
            <a:r>
              <a:rPr lang="pt-PT" i="1" dirty="0" err="1"/>
              <a:t>overfitting</a:t>
            </a:r>
            <a:r>
              <a:rPr lang="pt-PT" i="1" dirty="0"/>
              <a:t> to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noisy</a:t>
            </a:r>
            <a:r>
              <a:rPr lang="pt-PT" i="1" dirty="0"/>
              <a:t> </a:t>
            </a:r>
            <a:r>
              <a:rPr lang="pt-PT" i="1" dirty="0" err="1"/>
              <a:t>union</a:t>
            </a:r>
            <a:r>
              <a:rPr lang="pt-PT" i="1" dirty="0"/>
              <a:t> </a:t>
            </a:r>
            <a:r>
              <a:rPr lang="pt-PT" i="1" dirty="0" err="1"/>
              <a:t>of</a:t>
            </a:r>
            <a:r>
              <a:rPr lang="pt-PT" i="1" dirty="0"/>
              <a:t> </a:t>
            </a:r>
            <a:r>
              <a:rPr lang="pt-PT" i="1" dirty="0" err="1"/>
              <a:t>device</a:t>
            </a:r>
            <a:r>
              <a:rPr lang="pt-PT" i="1" dirty="0"/>
              <a:t> data, </a:t>
            </a:r>
            <a:r>
              <a:rPr lang="pt-PT" i="1" dirty="0" err="1"/>
              <a:t>yielding</a:t>
            </a:r>
            <a:r>
              <a:rPr lang="pt-PT" i="1" dirty="0"/>
              <a:t> a </a:t>
            </a:r>
            <a:r>
              <a:rPr lang="pt-PT" i="1" dirty="0" err="1"/>
              <a:t>highly</a:t>
            </a:r>
            <a:r>
              <a:rPr lang="pt-PT" i="1" dirty="0"/>
              <a:t> </a:t>
            </a:r>
            <a:r>
              <a:rPr lang="pt-PT" i="1" dirty="0" err="1"/>
              <a:t>efficient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</a:t>
            </a:r>
            <a:r>
              <a:rPr lang="pt-PT" i="1" dirty="0" err="1"/>
              <a:t>accurate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.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07A0D9-0E5A-3046-BBC7-D46E59559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224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federated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 </a:t>
            </a:r>
            <a:r>
              <a:rPr lang="pt-PT" i="1" dirty="0" err="1"/>
              <a:t>is</a:t>
            </a:r>
            <a:r>
              <a:rPr lang="pt-PT" i="1" dirty="0"/>
              <a:t> </a:t>
            </a:r>
            <a:r>
              <a:rPr lang="pt-PT" i="1" dirty="0" err="1"/>
              <a:t>not</a:t>
            </a:r>
            <a:r>
              <a:rPr lang="pt-PT" i="1" dirty="0"/>
              <a:t> </a:t>
            </a:r>
            <a:r>
              <a:rPr lang="pt-PT" i="1" dirty="0" err="1"/>
              <a:t>just</a:t>
            </a:r>
            <a:r>
              <a:rPr lang="pt-PT" i="1" dirty="0"/>
              <a:t> </a:t>
            </a:r>
            <a:r>
              <a:rPr lang="pt-PT" i="1" dirty="0" err="1"/>
              <a:t>simpler</a:t>
            </a:r>
            <a:r>
              <a:rPr lang="pt-PT" i="1" dirty="0"/>
              <a:t>;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appears</a:t>
            </a:r>
            <a:r>
              <a:rPr lang="pt-PT" i="1" dirty="0"/>
              <a:t> more </a:t>
            </a:r>
            <a:r>
              <a:rPr lang="pt-PT" i="1" dirty="0" err="1"/>
              <a:t>robust</a:t>
            </a:r>
            <a:r>
              <a:rPr lang="pt-PT" i="1" dirty="0"/>
              <a:t>. </a:t>
            </a:r>
            <a:r>
              <a:rPr lang="pt-PT" i="1" dirty="0" err="1"/>
              <a:t>It</a:t>
            </a:r>
            <a:r>
              <a:rPr lang="pt-PT" i="1" dirty="0"/>
              <a:t> </a:t>
            </a:r>
            <a:r>
              <a:rPr lang="pt-PT" i="1" dirty="0" err="1"/>
              <a:t>identifies</a:t>
            </a:r>
            <a:r>
              <a:rPr lang="pt-PT" i="1" dirty="0"/>
              <a:t> </a:t>
            </a:r>
            <a:r>
              <a:rPr lang="pt-PT" i="1" dirty="0" err="1"/>
              <a:t>the</a:t>
            </a:r>
            <a:r>
              <a:rPr lang="pt-PT" i="1" dirty="0"/>
              <a:t> single, </a:t>
            </a:r>
            <a:r>
              <a:rPr lang="pt-PT" i="1" dirty="0" err="1"/>
              <a:t>most</a:t>
            </a:r>
            <a:r>
              <a:rPr lang="pt-PT" i="1" dirty="0"/>
              <a:t> </a:t>
            </a:r>
            <a:r>
              <a:rPr lang="pt-PT" i="1" dirty="0" err="1"/>
              <a:t>discriminative</a:t>
            </a:r>
            <a:r>
              <a:rPr lang="pt-PT" i="1" dirty="0"/>
              <a:t> </a:t>
            </a:r>
            <a:r>
              <a:rPr lang="pt-PT" i="1" dirty="0" err="1"/>
              <a:t>feature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stops, </a:t>
            </a:r>
            <a:r>
              <a:rPr lang="pt-PT" i="1" dirty="0" err="1"/>
              <a:t>avoiding</a:t>
            </a:r>
            <a:r>
              <a:rPr lang="pt-PT" i="1" dirty="0"/>
              <a:t> </a:t>
            </a:r>
            <a:r>
              <a:rPr lang="pt-PT" i="1" dirty="0" err="1"/>
              <a:t>potential</a:t>
            </a:r>
            <a:r>
              <a:rPr lang="pt-PT" i="1" dirty="0"/>
              <a:t> </a:t>
            </a:r>
            <a:r>
              <a:rPr lang="pt-PT" i="1" dirty="0" err="1"/>
              <a:t>overfitting</a:t>
            </a:r>
            <a:r>
              <a:rPr lang="pt-PT" i="1" dirty="0"/>
              <a:t> to </a:t>
            </a:r>
            <a:r>
              <a:rPr lang="pt-PT" i="1" dirty="0" err="1"/>
              <a:t>the</a:t>
            </a:r>
            <a:r>
              <a:rPr lang="pt-PT" i="1" dirty="0"/>
              <a:t> </a:t>
            </a:r>
            <a:r>
              <a:rPr lang="pt-PT" i="1" dirty="0" err="1"/>
              <a:t>noisy</a:t>
            </a:r>
            <a:r>
              <a:rPr lang="pt-PT" i="1" dirty="0"/>
              <a:t> </a:t>
            </a:r>
            <a:r>
              <a:rPr lang="pt-PT" i="1" dirty="0" err="1"/>
              <a:t>union</a:t>
            </a:r>
            <a:r>
              <a:rPr lang="pt-PT" i="1" dirty="0"/>
              <a:t> </a:t>
            </a:r>
            <a:r>
              <a:rPr lang="pt-PT" i="1" dirty="0" err="1"/>
              <a:t>of</a:t>
            </a:r>
            <a:r>
              <a:rPr lang="pt-PT" i="1" dirty="0"/>
              <a:t> </a:t>
            </a:r>
            <a:r>
              <a:rPr lang="pt-PT" i="1" dirty="0" err="1"/>
              <a:t>device</a:t>
            </a:r>
            <a:r>
              <a:rPr lang="pt-PT" i="1" dirty="0"/>
              <a:t> data, </a:t>
            </a:r>
            <a:r>
              <a:rPr lang="pt-PT" i="1" dirty="0" err="1"/>
              <a:t>yielding</a:t>
            </a:r>
            <a:r>
              <a:rPr lang="pt-PT" i="1" dirty="0"/>
              <a:t> a </a:t>
            </a:r>
            <a:r>
              <a:rPr lang="pt-PT" i="1" dirty="0" err="1"/>
              <a:t>highly</a:t>
            </a:r>
            <a:r>
              <a:rPr lang="pt-PT" i="1" dirty="0"/>
              <a:t> </a:t>
            </a:r>
            <a:r>
              <a:rPr lang="pt-PT" i="1" dirty="0" err="1"/>
              <a:t>efficient</a:t>
            </a:r>
            <a:r>
              <a:rPr lang="pt-PT" i="1" dirty="0"/>
              <a:t> </a:t>
            </a:r>
            <a:r>
              <a:rPr lang="pt-PT" i="1" dirty="0" err="1"/>
              <a:t>and</a:t>
            </a:r>
            <a:r>
              <a:rPr lang="pt-PT" i="1" dirty="0"/>
              <a:t> </a:t>
            </a:r>
            <a:r>
              <a:rPr lang="pt-PT" i="1" dirty="0" err="1"/>
              <a:t>accurate</a:t>
            </a:r>
            <a:r>
              <a:rPr lang="pt-PT" i="1" dirty="0"/>
              <a:t> </a:t>
            </a:r>
            <a:r>
              <a:rPr lang="pt-PT" i="1" dirty="0" err="1"/>
              <a:t>model</a:t>
            </a:r>
            <a:r>
              <a:rPr lang="pt-PT" i="1" dirty="0"/>
              <a:t>.</a:t>
            </a:r>
            <a:endParaRPr lang="pt-PT" dirty="0"/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29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“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-VFDT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ensures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structural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consistency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while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preserving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local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statistical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fidelity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.”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2AB02-4565-4C10-9743-D1506E058633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00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_Circuito">
    <p:bg>
      <p:bgPr>
        <a:gradFill>
          <a:gsLst>
            <a:gs pos="0">
              <a:srgbClr val="64CDED"/>
            </a:gs>
            <a:gs pos="90000">
              <a:srgbClr val="008CBF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D2D4-2295-7A58-2585-F850F9545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Título</a:t>
            </a:r>
            <a:r>
              <a:rPr lang="en-GB" dirty="0"/>
              <a:t> da </a:t>
            </a:r>
            <a:r>
              <a:rPr lang="en-GB" dirty="0" err="1"/>
              <a:t>apresentação</a:t>
            </a:r>
            <a:endParaRPr lang="pt-PT" dirty="0"/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83EEF23A-DE9A-A1D6-5978-7F240B0290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716755" y="1697831"/>
            <a:ext cx="2800350" cy="39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B6C4F-532F-CE8B-6AF6-17700D9AA3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476779"/>
            <a:ext cx="1647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80CAD6A3-687C-3E40-85C8-87749A0E54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0"/>
          <a:stretch>
            <a:fillRect/>
          </a:stretch>
        </p:blipFill>
        <p:spPr bwMode="auto">
          <a:xfrm>
            <a:off x="487363" y="5721350"/>
            <a:ext cx="11217275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63A3A04-9057-714B-9420-958F35A251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05213"/>
            <a:ext cx="9144000" cy="350837"/>
          </a:xfrm>
        </p:spPr>
        <p:txBody>
          <a:bodyPr tIns="18000" bIns="18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Nome do/a </a:t>
            </a:r>
            <a:r>
              <a:rPr lang="en-GB" dirty="0" err="1"/>
              <a:t>apresentador</a:t>
            </a:r>
            <a:r>
              <a:rPr lang="en-GB" dirty="0"/>
              <a:t>/a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20F844B-8ED3-A378-69CD-1BEC42B80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9144" y="5480076"/>
            <a:ext cx="1647826" cy="25556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pc="100" dirty="0" err="1">
                <a:ea typeface="Poppins Light" pitchFamily="34" charset="-122"/>
                <a:cs typeface="JetBrains Mono ExtraLight" panose="02000009000000000000" pitchFamily="49" charset="0"/>
              </a:rPr>
              <a:t>www.inesctec.pt</a:t>
            </a:r>
            <a:endParaRPr lang="en-US" spc="100" dirty="0">
              <a:cs typeface="JetBrains Mono ExtraLight" panose="02000009000000000000" pitchFamily="49" charset="0"/>
            </a:endParaRP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5EBA1FB-E55F-C560-A75A-BC1B852982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4051300"/>
            <a:ext cx="9144000" cy="350837"/>
          </a:xfrm>
        </p:spPr>
        <p:txBody>
          <a:bodyPr tIns="18000" bIns="18000"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Nome do/a </a:t>
            </a:r>
            <a:r>
              <a:rPr lang="en-GB" dirty="0" err="1"/>
              <a:t>apresentador</a:t>
            </a:r>
            <a:r>
              <a:rPr lang="en-GB" dirty="0"/>
              <a:t>/a</a:t>
            </a:r>
          </a:p>
        </p:txBody>
      </p:sp>
    </p:spTree>
    <p:extLst>
      <p:ext uri="{BB962C8B-B14F-4D97-AF65-F5344CB8AC3E}">
        <p14:creationId xmlns:p14="http://schemas.microsoft.com/office/powerpoint/2010/main" val="203880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>
            <a:extLst>
              <a:ext uri="{FF2B5EF4-FFF2-40B4-BE49-F238E27FC236}">
                <a16:creationId xmlns:a16="http://schemas.microsoft.com/office/drawing/2014/main" id="{65B51785-184E-1E8D-ED1E-AB470CAED7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FA2693-8F5B-2A9F-9A81-EAD53A6072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2450"/>
            <a:ext cx="10515600" cy="4403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3C14595-0560-DFD8-16AB-167E53D52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E96472B5-FE48-66FF-6E73-9E2E28F81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1754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696644D-A5CF-C0FD-7518-AB5176CB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B55CABF-0323-87F3-32F3-49F3DE49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43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5869-06CE-D4BB-07AE-45605013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anchor="t"/>
          <a:lstStyle>
            <a:lvl1pPr algn="ctr">
              <a:defRPr>
                <a:solidFill>
                  <a:srgbClr val="0025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5B51785-184E-1E8D-ED1E-AB470CAED7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17F42E-7FE7-F1B0-E8E2-40E0CFCC2F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922463"/>
            <a:ext cx="10515600" cy="4195762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E0EFF72-3CF9-FDD5-2145-3E25CFD31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2FD917BB-6F58-FC4F-A792-28524EED3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1754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CB28587F-BE71-CAD7-B1C9-B99E202D4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19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AF28-6A20-4D83-DFB3-DEB277B8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anchor="t"/>
          <a:lstStyle>
            <a:lvl1pPr>
              <a:defRPr>
                <a:solidFill>
                  <a:srgbClr val="0025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9041-E5AD-A4F9-5A23-8842B3CB1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7BC2C-C37A-F73E-6DDE-5537DA43F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rgbClr val="002540"/>
                </a:solidFill>
              </a:defRPr>
            </a:lvl2pPr>
            <a:lvl3pPr>
              <a:defRPr>
                <a:solidFill>
                  <a:srgbClr val="002540"/>
                </a:solidFill>
              </a:defRPr>
            </a:lvl3pPr>
            <a:lvl4pPr>
              <a:defRPr>
                <a:solidFill>
                  <a:srgbClr val="002540"/>
                </a:solidFill>
              </a:defRPr>
            </a:lvl4pPr>
            <a:lvl5pPr>
              <a:defRPr>
                <a:solidFill>
                  <a:srgbClr val="002540"/>
                </a:solidFill>
              </a:defRPr>
            </a:lvl5pPr>
          </a:lstStyle>
          <a:p>
            <a:pPr lvl="0"/>
            <a:endParaRPr lang="pt-PT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49C49A78-D32B-7AD7-830F-2D90BDF136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85E0938-1F62-84FE-A51A-40F05B71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6DAEF5B6-1ADC-7761-A7A7-2AC54B1E09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92BC8E28-2DB6-D3AF-B5B9-22A5928CC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4995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2C04B-FF3C-12DA-8960-36759EE52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41123"/>
            <a:ext cx="5157787" cy="72000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0025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6021E-8A30-B501-92F6-7340C013C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20000"/>
              </a:lnSpc>
              <a:defRPr>
                <a:solidFill>
                  <a:srgbClr val="002540"/>
                </a:solidFill>
              </a:defRPr>
            </a:lvl1pPr>
            <a:lvl2pPr>
              <a:lnSpc>
                <a:spcPct val="120000"/>
              </a:lnSpc>
              <a:defRPr>
                <a:solidFill>
                  <a:srgbClr val="002540"/>
                </a:solidFill>
              </a:defRPr>
            </a:lvl2pPr>
            <a:lvl3pPr>
              <a:lnSpc>
                <a:spcPct val="120000"/>
              </a:lnSpc>
              <a:defRPr>
                <a:solidFill>
                  <a:srgbClr val="002540"/>
                </a:solidFill>
              </a:defRPr>
            </a:lvl3pPr>
            <a:lvl4pPr>
              <a:lnSpc>
                <a:spcPct val="120000"/>
              </a:lnSpc>
              <a:defRPr>
                <a:solidFill>
                  <a:srgbClr val="002540"/>
                </a:solidFill>
              </a:defRPr>
            </a:lvl4pPr>
            <a:lvl5pPr>
              <a:lnSpc>
                <a:spcPct val="120000"/>
              </a:lnSpc>
              <a:defRPr>
                <a:solidFill>
                  <a:srgbClr val="0025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77CA5-5EFA-2C58-B0A4-6391C272B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41123"/>
            <a:ext cx="5183188" cy="72000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rgbClr val="00254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80C09-E6CD-4B1D-6546-A3B841361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002540"/>
                </a:solidFill>
              </a:defRPr>
            </a:lvl1pPr>
            <a:lvl2pPr>
              <a:defRPr>
                <a:solidFill>
                  <a:srgbClr val="002540"/>
                </a:solidFill>
              </a:defRPr>
            </a:lvl2pPr>
            <a:lvl3pPr>
              <a:defRPr>
                <a:solidFill>
                  <a:srgbClr val="002540"/>
                </a:solidFill>
              </a:defRPr>
            </a:lvl3pPr>
            <a:lvl4pPr>
              <a:defRPr>
                <a:solidFill>
                  <a:srgbClr val="002540"/>
                </a:solidFill>
              </a:defRPr>
            </a:lvl4pPr>
            <a:lvl5pPr>
              <a:defRPr>
                <a:solidFill>
                  <a:srgbClr val="002540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6490A6-59AC-7764-1545-CFEC2DC124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A35FC17-087D-B42B-2F7D-54276C073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9C657E98-9792-EC09-4E96-848CBF48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B0B3212C-0812-5E20-362E-44072E3A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92E95D-6F28-A166-FB50-E1A5EDA92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2820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junto d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5869-06CE-D4BB-07AE-45605013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anchor="t"/>
          <a:lstStyle>
            <a:lvl1pPr algn="ctr">
              <a:defRPr>
                <a:solidFill>
                  <a:srgbClr val="002540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5B51785-184E-1E8D-ED1E-AB470CAED7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17F42E-7FE7-F1B0-E8E2-40E0CFCC2F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8" y="2056653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10EF2557-0D37-ABDC-273A-C4CBE00613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9" y="4080436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87EBF7A8-47E9-43B3-7F0E-CEFD335A85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08560" y="2056652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FC61CC21-6DC1-4C4B-3F0E-46BA89C8A11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08560" y="4080436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EF4150B5-B991-F541-4A97-B8CF13AD6A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57631" y="2056652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125AD859-8B05-703D-E74C-09A8E7A6AF8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57631" y="4080436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C4831DCE-787B-7115-2DFA-B343E3F2696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27994" y="2056652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6B43D958-78FF-9A04-E8BC-DFAD6D5D85B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27994" y="4080436"/>
            <a:ext cx="2525806" cy="190994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pt-PT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799A6D03-C108-B056-3B4A-8C73689AB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A9FFA087-F669-BE91-7E31-62780B820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83A746CB-93A1-993E-D038-8BE64499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83821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77C62-CBE8-CDCA-2F71-6F9C9CBEA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65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D3FEC-4916-B582-A118-867E268FD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F694F285-8AAB-845A-F2A0-E66A85FA23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3AD15B68-F7D2-E631-D9E1-4157F4BAD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1754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DED84B65-B286-3A05-4266-923ACE1F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3998755C-4C35-79B2-E229-155F5ED1B04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861AD2-BB20-0319-4924-22F5F700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3932237" cy="132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1469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A9786-36A0-675F-38EB-AF5AE9C2A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0"/>
            <a:ext cx="6096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DC5D6-68A5-D940-1976-F5858026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66730"/>
            <a:ext cx="4706246" cy="370225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2E083B0-E038-A80E-B341-A641385FE7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AE24EE2-F2A1-0737-7DB4-880EDCC3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E04A25F-36AF-05D9-DE10-BEAC8F6B4258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3094C0-C2F9-D5F6-E43A-7C168BA6F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4706246" cy="1327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72753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1A9786-36A0-675F-38EB-AF5AE9C2A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DC5D6-68A5-D940-1976-F58580267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45963" y="2166730"/>
            <a:ext cx="4706246" cy="3702258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2895A5A-68E9-3C15-B430-9DCA0053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667B2-18B2-D526-AB2F-DAFA1664C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962" y="335279"/>
            <a:ext cx="4707837" cy="1325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60987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>
            <a:extLst>
              <a:ext uri="{FF2B5EF4-FFF2-40B4-BE49-F238E27FC236}">
                <a16:creationId xmlns:a16="http://schemas.microsoft.com/office/drawing/2014/main" id="{047AA389-C122-8BDD-F636-7568EFE64A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59F11AAA-D8B8-DBA9-1743-BB34584C3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45EB06E-43AE-BE98-BC53-E4D318AB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gradFill>
            <a:gsLst>
              <a:gs pos="0">
                <a:srgbClr val="64CDED"/>
              </a:gs>
              <a:gs pos="90000">
                <a:srgbClr val="008CBF"/>
              </a:gs>
            </a:gsLst>
            <a:lin ang="15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EEF59C6-C07E-3944-3428-920D2C543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83355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_fundo escuro">
    <p:bg>
      <p:bgPr>
        <a:solidFill>
          <a:srgbClr val="00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5869-06CE-D4BB-07AE-45605013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pt-PT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BEBE5D0-1043-69F3-9CD9-C82F22D2F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22450"/>
            <a:ext cx="10515600" cy="4403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A55DF48-134D-8BC5-3D03-8CB525E9A9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7DBAB73-5C2D-C5A1-43D0-F47D9437A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pPr/>
              <a:t>11/4/25</a:t>
            </a:fld>
            <a:endParaRPr lang="pt-PT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BBF820E5-49C5-F475-5F46-0E9797C86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PT" dirty="0"/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FB4284E-01E8-E324-E009-CDE00234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199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_Institucio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D2D4-2295-7A58-2585-F850F9545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Título</a:t>
            </a:r>
            <a:r>
              <a:rPr lang="en-GB" dirty="0"/>
              <a:t> da </a:t>
            </a:r>
            <a:r>
              <a:rPr lang="en-GB" dirty="0" err="1"/>
              <a:t>apresentação</a:t>
            </a:r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8262-8C2D-C189-CA36-BB55C51A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6812" y="6204874"/>
            <a:ext cx="1647825" cy="255561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+mn-lt"/>
              </a:defRPr>
            </a:lvl1pPr>
          </a:lstStyle>
          <a:p>
            <a:r>
              <a:rPr lang="en-US" spc="100" dirty="0">
                <a:solidFill>
                  <a:srgbClr val="FFFFFF"/>
                </a:solidFill>
                <a:ea typeface="Poppins Light" pitchFamily="34" charset="-122"/>
                <a:cs typeface="JetBrains Mono ExtraLight" panose="02000009000000000000" pitchFamily="49" charset="0"/>
              </a:rPr>
              <a:t>www.inesctec.pt  —</a:t>
            </a:r>
            <a:endParaRPr lang="en-US" spc="100" dirty="0">
              <a:cs typeface="JetBrains Mono ExtraLight" panose="02000009000000000000" pitchFamily="49" charset="0"/>
            </a:endParaRP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38251980-A268-801E-3E06-794E2DBD01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363" y="421350"/>
            <a:ext cx="2800350" cy="3921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0F21E-9083-4129-6718-CCBA69D9E0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470563"/>
            <a:ext cx="1647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13BA52D-82E9-505F-312F-E192296D07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05213"/>
            <a:ext cx="9144000" cy="25175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Nome do/a </a:t>
            </a:r>
            <a:r>
              <a:rPr lang="en-GB" dirty="0" err="1"/>
              <a:t>apresentador</a:t>
            </a:r>
            <a:r>
              <a:rPr lang="en-GB" dirty="0"/>
              <a:t>/a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A3EDDB92-DD31-18C5-6BBA-5565D9302B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4000" y="3952763"/>
            <a:ext cx="9144000" cy="25175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Local e data da </a:t>
            </a:r>
            <a:r>
              <a:rPr lang="en-GB" dirty="0" err="1"/>
              <a:t>apresentação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3273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2">
    <p:bg>
      <p:bgPr>
        <a:solidFill>
          <a:srgbClr val="00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5A55DF48-134D-8BC5-3D03-8CB525E9A97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F44F9B43-4A29-FD3C-3FFD-15B546DF4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9249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PT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48FE286-F8DF-9197-129A-81FD43C9D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DD6B458-5DFE-1B0A-919D-AD89DDB11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pPr/>
              <a:t>11/4/25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67109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Gradiente">
    <p:bg>
      <p:bgPr>
        <a:gradFill>
          <a:gsLst>
            <a:gs pos="0">
              <a:srgbClr val="64CDED"/>
            </a:gs>
            <a:gs pos="90000">
              <a:srgbClr val="008CBF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81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echo de apresentação">
    <p:bg>
      <p:bgPr>
        <a:gradFill>
          <a:gsLst>
            <a:gs pos="0">
              <a:srgbClr val="64CDED"/>
            </a:gs>
            <a:gs pos="90000">
              <a:srgbClr val="008CBF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6BCA7-2E45-18FE-051A-8EE50B9371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7334" y="2179924"/>
            <a:ext cx="10290885" cy="15001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Fecho da </a:t>
            </a:r>
            <a:r>
              <a:rPr lang="en-GB" dirty="0" err="1"/>
              <a:t>apresentação</a:t>
            </a:r>
            <a:endParaRPr lang="en-GB" dirty="0"/>
          </a:p>
        </p:txBody>
      </p:sp>
      <p:pic>
        <p:nvPicPr>
          <p:cNvPr id="9" name="Picture 8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1A5A9552-17BE-D7C0-8CA5-63B066FF15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4" t="30652" r="39283" b="31342"/>
          <a:stretch/>
        </p:blipFill>
        <p:spPr>
          <a:xfrm>
            <a:off x="5265644" y="4263492"/>
            <a:ext cx="1660712" cy="1646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CAC796-0C80-A546-1BBA-026B4CB600D5}"/>
              </a:ext>
            </a:extLst>
          </p:cNvPr>
          <p:cNvSpPr txBox="1"/>
          <p:nvPr userDrawn="1"/>
        </p:nvSpPr>
        <p:spPr>
          <a:xfrm>
            <a:off x="5072915" y="5909984"/>
            <a:ext cx="20461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100" dirty="0">
                <a:solidFill>
                  <a:schemeClr val="bg1"/>
                </a:solidFill>
              </a:rPr>
              <a:t>Saiba mais sobre o INESC TEC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8FF625BD-DC29-55A1-6CCA-F6476C730C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7363" y="421350"/>
            <a:ext cx="2800350" cy="392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A96BA3-D998-3729-992D-519B2FA1D0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813" y="470563"/>
            <a:ext cx="16478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5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inal">
    <p:bg>
      <p:bgPr>
        <a:gradFill>
          <a:gsLst>
            <a:gs pos="0">
              <a:srgbClr val="64CDED"/>
            </a:gs>
            <a:gs pos="90000">
              <a:srgbClr val="008CBF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E147FF7-B7FA-0A4C-ADAA-C6C04F730C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2501900"/>
            <a:ext cx="4927600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20961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AI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8EA83-18A0-CDD3-EAF8-E6DC2E06C3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Artificial Intelligence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324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BI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FA365-B9F9-6134-5A0D-E39AA5262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Bioengineering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82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Comm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BF8A0-9B11-5658-7272-D22DC8485C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Communications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27000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CS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8CD2BB-D252-AB3D-FA6E-D6B0DB8E12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Computer Science and Engineering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4753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P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6588-18E6-3901-D093-4180963A79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Photonics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90448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PES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ower lines in the sky&#10;&#10;AI-generated content may be incorrect.">
            <a:extLst>
              <a:ext uri="{FF2B5EF4-FFF2-40B4-BE49-F238E27FC236}">
                <a16:creationId xmlns:a16="http://schemas.microsoft.com/office/drawing/2014/main" id="{05587F5A-2F80-0569-555F-8A59609C95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4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B67E81-B196-4779-76FB-176902D6BB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Power and Energy Systems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0440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3_Ilustracao">
    <p:bg>
      <p:bgPr>
        <a:gradFill flip="none" rotWithShape="1">
          <a:gsLst>
            <a:gs pos="0">
              <a:schemeClr val="accent5"/>
            </a:gs>
            <a:gs pos="90000">
              <a:schemeClr val="accent3"/>
            </a:gs>
          </a:gsLst>
          <a:lin ang="15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598B3-7D6A-AECE-C395-127524ECF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6" t="14825" r="12527" b="6030"/>
          <a:stretch>
            <a:fillRect/>
          </a:stretch>
        </p:blipFill>
        <p:spPr>
          <a:xfrm>
            <a:off x="425545" y="16328"/>
            <a:ext cx="8677633" cy="6000750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4489AC00-DD84-26E4-EC2A-828932190AAA}"/>
              </a:ext>
            </a:extLst>
          </p:cNvPr>
          <p:cNvSpPr/>
          <p:nvPr userDrawn="1"/>
        </p:nvSpPr>
        <p:spPr>
          <a:xfrm>
            <a:off x="6119150" y="5574591"/>
            <a:ext cx="4700670" cy="0"/>
          </a:xfrm>
          <a:prstGeom prst="line">
            <a:avLst/>
          </a:prstGeom>
          <a:ln w="152400" cap="flat">
            <a:solidFill>
              <a:schemeClr val="accent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PT" sz="1200" b="1" dirty="0">
              <a:ln w="152400">
                <a:solidFill>
                  <a:schemeClr val="tx1"/>
                </a:solidFill>
              </a:ln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150C97-97D7-7206-15AF-E14401F637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3864" y="1250836"/>
            <a:ext cx="4700670" cy="65788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9B5579B-2C16-E832-340D-10B3CE4641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776" y="3031914"/>
            <a:ext cx="4994976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Título</a:t>
            </a:r>
            <a:r>
              <a:rPr lang="en-GB" dirty="0"/>
              <a:t> da </a:t>
            </a:r>
            <a:r>
              <a:rPr lang="en-GB" dirty="0" err="1"/>
              <a:t>apresentação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44166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RO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AD7112-80B7-88EA-74CA-F9F9D24795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Robotics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563775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SEM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2DF45-648F-AC15-B705-128B173AA2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5962" y="221129"/>
            <a:ext cx="4707837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Systems Engineering and Management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180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_escuro">
    <p:bg>
      <p:bgPr>
        <a:solidFill>
          <a:srgbClr val="0025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0636-8E07-728B-728C-8DA34B1D2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5482" y="1164336"/>
            <a:ext cx="4861814" cy="4429252"/>
          </a:xfrm>
        </p:spPr>
        <p:txBody>
          <a:bodyPr anchor="ctr">
            <a:noAutofit/>
          </a:bodyPr>
          <a:lstStyle>
            <a:lvl1pPr algn="r">
              <a:defRPr sz="27000">
                <a:solidFill>
                  <a:srgbClr val="004B6E"/>
                </a:solidFill>
                <a:latin typeface="+mj-lt"/>
              </a:defRPr>
            </a:lvl1pPr>
          </a:lstStyle>
          <a:p>
            <a:r>
              <a:rPr lang="en-GB" dirty="0"/>
              <a:t>00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6BCA7-2E45-18FE-051A-8EE50B9371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179924"/>
            <a:ext cx="506222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rgbClr val="64CDED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Nome da </a:t>
            </a:r>
            <a:r>
              <a:rPr lang="en-GB" dirty="0" err="1"/>
              <a:t>secção</a:t>
            </a:r>
            <a:endParaRPr lang="en-GB" dirty="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35FE091-20A3-AB26-F95A-E7FA6C351A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 rot="16200000">
            <a:off x="-320675" y="968375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0A51FAC9-BDC0-28C7-E0C7-B48CF46A8F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9"/>
          <a:stretch>
            <a:fillRect/>
          </a:stretch>
        </p:blipFill>
        <p:spPr bwMode="auto">
          <a:xfrm>
            <a:off x="487362" y="5721350"/>
            <a:ext cx="11217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759325A-6FCF-9403-E9A7-DAF5AF8CD7C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3784886"/>
            <a:ext cx="5062220" cy="610997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Subtítulo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D82DD9-7FC9-8AEA-B22C-52471BCAF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637" y="6420741"/>
            <a:ext cx="487362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5078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gradiente">
    <p:bg>
      <p:bgPr>
        <a:gradFill>
          <a:gsLst>
            <a:gs pos="0">
              <a:srgbClr val="64CDED"/>
            </a:gs>
            <a:gs pos="90000">
              <a:srgbClr val="008CBF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0636-8E07-728B-728C-8DA34B1D24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5482" y="1164336"/>
            <a:ext cx="4861814" cy="4429252"/>
          </a:xfrm>
        </p:spPr>
        <p:txBody>
          <a:bodyPr anchor="ctr">
            <a:noAutofit/>
          </a:bodyPr>
          <a:lstStyle>
            <a:lvl1pPr algn="r">
              <a:defRPr sz="30000">
                <a:solidFill>
                  <a:srgbClr val="008CBF"/>
                </a:solidFill>
                <a:latin typeface="+mj-lt"/>
              </a:defRPr>
            </a:lvl1pPr>
          </a:lstStyle>
          <a:p>
            <a:r>
              <a:rPr lang="en-GB" dirty="0"/>
              <a:t>[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6BCA7-2E45-18FE-051A-8EE50B93710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179924"/>
            <a:ext cx="5062220" cy="1500187"/>
          </a:xfrm>
        </p:spPr>
        <p:txBody>
          <a:bodyPr anchor="b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/>
              <a:t>Nome da </a:t>
            </a:r>
            <a:r>
              <a:rPr lang="en-GB" dirty="0" err="1"/>
              <a:t>secção</a:t>
            </a:r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759325A-6FCF-9403-E9A7-DAF5AF8CD7C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0" y="3784886"/>
            <a:ext cx="5062220" cy="610997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Subtítulo</a:t>
            </a:r>
            <a:endParaRPr lang="en-GB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6F4F07A-766D-673F-FAAA-B61163D930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0"/>
          <a:stretch>
            <a:fillRect/>
          </a:stretch>
        </p:blipFill>
        <p:spPr bwMode="auto">
          <a:xfrm>
            <a:off x="487363" y="5721350"/>
            <a:ext cx="11217275" cy="113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7824CD71-2F96-7199-FB99-5621449A7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51DD7CC-C535-0F1E-AE6D-9700197F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637" y="6420741"/>
            <a:ext cx="487362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269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_br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D2D4-2295-7A58-2585-F850F9545DC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002540"/>
                </a:solidFill>
                <a:latin typeface="+mj-lt"/>
              </a:defRPr>
            </a:lvl1pPr>
          </a:lstStyle>
          <a:p>
            <a:r>
              <a:rPr lang="en-GB" dirty="0" err="1"/>
              <a:t>Introdução</a:t>
            </a:r>
            <a:endParaRPr lang="pt-PT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9F75DFE3-C79E-2ABC-8423-BB66D4A507F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59" b="62849"/>
          <a:stretch/>
        </p:blipFill>
        <p:spPr bwMode="auto">
          <a:xfrm rot="5400000">
            <a:off x="-2670177" y="3051177"/>
            <a:ext cx="6477002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B08A02A-0DB7-40BB-663B-8E8346D6B4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4" t="40891" r="14948" b="40707"/>
          <a:stretch>
            <a:fillRect/>
          </a:stretch>
        </p:blipFill>
        <p:spPr bwMode="auto">
          <a:xfrm>
            <a:off x="1528279" y="381000"/>
            <a:ext cx="14890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E0B880E-C65E-66D1-6739-2359C306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1438" y="6204874"/>
            <a:ext cx="2743200" cy="25556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002540"/>
                </a:solidFill>
              </a:defRPr>
            </a:lvl1pPr>
          </a:lstStyle>
          <a:p>
            <a:r>
              <a:rPr lang="en-US" spc="100" dirty="0">
                <a:ea typeface="Poppins Light" pitchFamily="34" charset="-122"/>
                <a:cs typeface="JetBrains Mono ExtraLight" panose="02000009000000000000" pitchFamily="49" charset="0"/>
              </a:rPr>
              <a:t>www.inesctec.pt  —</a:t>
            </a:r>
            <a:endParaRPr lang="en-US" spc="100" dirty="0">
              <a:cs typeface="JetBrains Mono ExtraLight" panose="02000009000000000000" pitchFamily="49" charset="0"/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32C092FA-1B2A-B49D-A67C-D9D2479420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3605213"/>
            <a:ext cx="9144000" cy="25175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002540"/>
                </a:solidFill>
              </a:defRPr>
            </a:lvl1pPr>
          </a:lstStyle>
          <a:p>
            <a:pPr lvl="0"/>
            <a:r>
              <a:rPr lang="en-GB" dirty="0" err="1"/>
              <a:t>Subtítulo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788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imagem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14D1C9-36CE-2CA5-1947-E567232A19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857" y="3289914"/>
            <a:ext cx="10532285" cy="1855787"/>
          </a:xfrm>
        </p:spPr>
        <p:txBody>
          <a:bodyPr anchor="b">
            <a:normAutofit/>
          </a:bodyPr>
          <a:lstStyle>
            <a:lvl1pPr marL="0" indent="0" algn="r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PT" dirty="0"/>
              <a:t>Nome da secção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61FFACE-331B-BFC7-33CB-1F6D50F8D0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857" y="5212748"/>
            <a:ext cx="10532285" cy="432425"/>
          </a:xfrm>
        </p:spPr>
        <p:txBody>
          <a:bodyPr anchor="t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PT" dirty="0"/>
              <a:t>Subtítulo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6E3F7119-B6FF-3FC6-A59C-EACBE616F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4470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imagem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14D1C9-36CE-2CA5-1947-E567232A19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857" y="3289914"/>
            <a:ext cx="10532285" cy="1855787"/>
          </a:xfrm>
        </p:spPr>
        <p:txBody>
          <a:bodyPr anchor="b">
            <a:normAutofit/>
          </a:bodyPr>
          <a:lstStyle>
            <a:lvl1pPr marL="0" indent="0" algn="r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PT" dirty="0"/>
              <a:t>Nome da secção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61FFACE-331B-BFC7-33CB-1F6D50F8D0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857" y="5212748"/>
            <a:ext cx="10532285" cy="432425"/>
          </a:xfrm>
        </p:spPr>
        <p:txBody>
          <a:bodyPr anchor="t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PT" dirty="0"/>
              <a:t>Subtítulo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5663840-25B0-9957-7F96-EE1A319C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095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dor_imagem3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>
            <a:extLst>
              <a:ext uri="{FF2B5EF4-FFF2-40B4-BE49-F238E27FC236}">
                <a16:creationId xmlns:a16="http://schemas.microsoft.com/office/drawing/2014/main" id="{BAE17971-5F8B-0920-E7BF-C4554FABC1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6242" r="12343" b="46384"/>
          <a:stretch>
            <a:fillRect/>
          </a:stretch>
        </p:blipFill>
        <p:spPr bwMode="auto">
          <a:xfrm rot="16200000">
            <a:off x="-340518" y="958056"/>
            <a:ext cx="15224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14D1C9-36CE-2CA5-1947-E567232A19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9857" y="3289914"/>
            <a:ext cx="10532285" cy="1855787"/>
          </a:xfrm>
        </p:spPr>
        <p:txBody>
          <a:bodyPr anchor="b">
            <a:normAutofit/>
          </a:bodyPr>
          <a:lstStyle>
            <a:lvl1pPr marL="0" indent="0" algn="l">
              <a:buNone/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t-PT" dirty="0"/>
              <a:t>Nome da secção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61FFACE-331B-BFC7-33CB-1F6D50F8D0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857" y="5212748"/>
            <a:ext cx="10532285" cy="432425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PT" dirty="0"/>
              <a:t>Subtítulo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0F89AAE3-7ACA-E938-0C2F-9E0782A1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135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B7FDAE-35BA-CF18-4463-6F97E106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129"/>
            <a:ext cx="10515600" cy="144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5991F-7D68-7536-4317-02282B06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pt-P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C40CB-C19C-26B0-A2C7-D6995C531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39991"/>
            <a:ext cx="2743200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36889F-854C-5E42-A0D3-97B2FC93B96F}" type="datetime1">
              <a:rPr lang="en-US" smtClean="0"/>
              <a:t>11/4/25</a:t>
            </a:fld>
            <a:endParaRPr lang="pt-PT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4448D-9124-A502-0AA9-EE8CCFB94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420741"/>
            <a:ext cx="838201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3ADBA8-77A2-4533-9BC5-08370409A084}" type="slidenum">
              <a:rPr lang="pt-PT" smtClean="0"/>
              <a:pPr/>
              <a:t>‹nº›</a:t>
            </a:fld>
            <a:endParaRPr lang="pt-PT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885F3D-9DC1-7D7D-8255-B364C9A8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9991"/>
            <a:ext cx="6851754" cy="324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pt-PT"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527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5" r:id="rId2"/>
    <p:sldLayoutId id="2147483649" r:id="rId3"/>
    <p:sldLayoutId id="2147483651" r:id="rId4"/>
    <p:sldLayoutId id="2147483662" r:id="rId5"/>
    <p:sldLayoutId id="2147483660" r:id="rId6"/>
    <p:sldLayoutId id="2147483663" r:id="rId7"/>
    <p:sldLayoutId id="2147483664" r:id="rId8"/>
    <p:sldLayoutId id="2147483665" r:id="rId9"/>
    <p:sldLayoutId id="2147483667" r:id="rId10"/>
    <p:sldLayoutId id="2147483654" r:id="rId11"/>
    <p:sldLayoutId id="2147483652" r:id="rId12"/>
    <p:sldLayoutId id="2147483653" r:id="rId13"/>
    <p:sldLayoutId id="2147483668" r:id="rId14"/>
    <p:sldLayoutId id="2147483656" r:id="rId15"/>
    <p:sldLayoutId id="2147483657" r:id="rId16"/>
    <p:sldLayoutId id="2147483672" r:id="rId17"/>
    <p:sldLayoutId id="2147483655" r:id="rId18"/>
    <p:sldLayoutId id="2147483666" r:id="rId19"/>
    <p:sldLayoutId id="2147483671" r:id="rId20"/>
    <p:sldLayoutId id="2147483669" r:id="rId21"/>
    <p:sldLayoutId id="2147483694" r:id="rId22"/>
    <p:sldLayoutId id="2147483670" r:id="rId23"/>
    <p:sldLayoutId id="2147483679" r:id="rId24"/>
    <p:sldLayoutId id="2147483674" r:id="rId25"/>
    <p:sldLayoutId id="2147483680" r:id="rId26"/>
    <p:sldLayoutId id="2147483684" r:id="rId27"/>
    <p:sldLayoutId id="2147483687" r:id="rId28"/>
    <p:sldLayoutId id="2147483693" r:id="rId29"/>
    <p:sldLayoutId id="2147483686" r:id="rId30"/>
    <p:sldLayoutId id="2147483692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2FBCD-5919-BAF0-1077-2FCFD75E82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Fed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-VFDT: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Federated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Very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Fast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Decision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Trees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with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Coordinated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Splitting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over</a:t>
            </a:r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 Data </a:t>
            </a:r>
            <a:r>
              <a:rPr lang="pt-PT" dirty="0" err="1">
                <a:solidFill>
                  <a:schemeClr val="accent2">
                    <a:lumMod val="50000"/>
                  </a:schemeClr>
                </a:solidFill>
              </a:rPr>
              <a:t>Streams</a:t>
            </a:r>
            <a:endParaRPr lang="pt-PT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04D4ED0-10CC-AC46-87EB-4CDE67405C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PT" b="1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</a:rPr>
              <a:t>Authors</a:t>
            </a:r>
            <a:r>
              <a:rPr lang="pt-PT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: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 Paula Raissa Silva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1,2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, João Vinagre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3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, João Gama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1,2</a:t>
            </a:r>
            <a:br>
              <a:rPr lang="pt-PT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pt-PT" b="1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</a:rPr>
              <a:t>Institutions</a:t>
            </a:r>
            <a:r>
              <a:rPr lang="pt-PT" b="1" i="0" u="none" strike="noStrike" dirty="0">
                <a:solidFill>
                  <a:schemeClr val="accent2">
                    <a:lumMod val="50000"/>
                  </a:schemeClr>
                </a:solidFill>
                <a:effectLst/>
              </a:rPr>
              <a:t>: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 INESC TEC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1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University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of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 Porto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2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Joint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 Research Centre (</a:t>
            </a:r>
            <a:r>
              <a:rPr lang="pt-PT" b="0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European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Commission</a:t>
            </a:r>
            <a:r>
              <a:rPr lang="pt-PT" b="0" i="0" u="none" strike="noStrike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)</a:t>
            </a:r>
            <a:r>
              <a:rPr lang="pt-PT" b="0" i="0" u="none" strike="noStrike" baseline="30000" dirty="0">
                <a:solidFill>
                  <a:schemeClr val="accent2">
                    <a:lumMod val="50000"/>
                  </a:schemeClr>
                </a:solidFill>
                <a:effectLst/>
                <a:latin typeface="-webkit-standard"/>
              </a:rPr>
              <a:t>3</a:t>
            </a:r>
            <a:endParaRPr lang="pt-PT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3DB3972-7F99-00B7-DF0D-891BBB100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pc="100">
                <a:ea typeface="Poppins Light" pitchFamily="34" charset="-122"/>
                <a:cs typeface="JetBrains Mono ExtraLight" panose="02000009000000000000" pitchFamily="49" charset="0"/>
              </a:rPr>
              <a:t>www.inesctec.pt</a:t>
            </a:r>
            <a:endParaRPr lang="en-US" spc="100" dirty="0">
              <a:cs typeface="JetBrains Mono ExtraLight" panose="02000009000000000000" pitchFamily="49" charset="0"/>
            </a:endParaRP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095C0C3-9727-5D2E-6CED-01AF1AD007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24000" y="4319601"/>
            <a:ext cx="9144000" cy="350837"/>
          </a:xfrm>
        </p:spPr>
        <p:txBody>
          <a:bodyPr/>
          <a:lstStyle/>
          <a:p>
            <a:r>
              <a:rPr lang="pt-PT" dirty="0">
                <a:solidFill>
                  <a:schemeClr val="accent2">
                    <a:lumMod val="50000"/>
                  </a:schemeClr>
                </a:solidFill>
              </a:rPr>
              <a:t>ICTAI25</a:t>
            </a:r>
          </a:p>
        </p:txBody>
      </p:sp>
    </p:spTree>
    <p:extLst>
      <p:ext uri="{BB962C8B-B14F-4D97-AF65-F5344CB8AC3E}">
        <p14:creationId xmlns:p14="http://schemas.microsoft.com/office/powerpoint/2010/main" val="276261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3E471-75C3-8F6E-46C6-24DCC31E4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30465D6-1CC1-2533-9D9E-BDE9C3C0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1BF357-A904-3954-E1BC-7C555F7215D9}"/>
              </a:ext>
            </a:extLst>
          </p:cNvPr>
          <p:cNvSpPr txBox="1"/>
          <p:nvPr/>
        </p:nvSpPr>
        <p:spPr>
          <a:xfrm>
            <a:off x="838200" y="1825625"/>
            <a:ext cx="5181600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>
                <a:cs typeface="Arial" panose="020B0604020202020204" pitchFamily="34" charset="0"/>
              </a:rPr>
              <a:t>2. Split Proposal:</a:t>
            </a:r>
            <a:r>
              <a:rPr lang="en-US" sz="2000" dirty="0">
                <a:cs typeface="Arial" panose="020B0604020202020204" pitchFamily="34" charset="0"/>
              </a:rPr>
              <a:t> Upon reaching the grace period (G), the client test the </a:t>
            </a:r>
            <a:r>
              <a:rPr lang="en-US" sz="2000" b="1" dirty="0" err="1">
                <a:cs typeface="Arial" panose="020B0604020202020204" pitchFamily="34" charset="0"/>
              </a:rPr>
              <a:t>Hoeffding</a:t>
            </a:r>
            <a:r>
              <a:rPr lang="en-US" sz="2000" b="1" dirty="0">
                <a:cs typeface="Arial" panose="020B0604020202020204" pitchFamily="34" charset="0"/>
              </a:rPr>
              <a:t> criterion </a:t>
            </a:r>
            <a:r>
              <a:rPr lang="en-US" sz="2000" dirty="0">
                <a:cs typeface="Arial" panose="020B0604020202020204" pitchFamily="34" charset="0"/>
              </a:rPr>
              <a:t>(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</a:rPr>
              <a:t>Δ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G&gt;</a:t>
            </a:r>
            <a:r>
              <a:rPr lang="el-GR" sz="2000" b="0" i="0" u="none" strike="noStrike" dirty="0">
                <a:solidFill>
                  <a:srgbClr val="000000"/>
                </a:solidFill>
                <a:effectLst/>
              </a:rPr>
              <a:t>ϵ</a:t>
            </a:r>
            <a:r>
              <a:rPr lang="en-US" sz="2000" dirty="0"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940ED58-7CB8-164D-863B-80A07FC98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09" y="2562739"/>
            <a:ext cx="6940077" cy="3614223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44186DE-2A82-51E7-9DEB-6E287ED8C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486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B826-D509-5173-EE6E-143E6EB4B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7A6FF7-0DDA-405E-A15E-DB389FE7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FD614C-F8A9-B067-4426-22AE220B5119}"/>
              </a:ext>
            </a:extLst>
          </p:cNvPr>
          <p:cNvSpPr txBox="1"/>
          <p:nvPr/>
        </p:nvSpPr>
        <p:spPr>
          <a:xfrm>
            <a:off x="838200" y="1825625"/>
            <a:ext cx="4485362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>
                <a:cs typeface="Arial" panose="020B0604020202020204" pitchFamily="34" charset="0"/>
              </a:rPr>
              <a:t>2. Split Proposal:</a:t>
            </a:r>
            <a:r>
              <a:rPr lang="en-US" sz="2000" dirty="0">
                <a:cs typeface="Arial" panose="020B0604020202020204" pitchFamily="34" charset="0"/>
              </a:rPr>
              <a:t> Upon satisfying the </a:t>
            </a:r>
            <a:r>
              <a:rPr lang="en-US" sz="2000" b="1" dirty="0" err="1">
                <a:cs typeface="Arial" panose="020B0604020202020204" pitchFamily="34" charset="0"/>
              </a:rPr>
              <a:t>Hoeffding</a:t>
            </a:r>
            <a:r>
              <a:rPr lang="en-US" sz="2000" b="1" dirty="0">
                <a:cs typeface="Arial" panose="020B0604020202020204" pitchFamily="34" charset="0"/>
              </a:rPr>
              <a:t> criterion </a:t>
            </a:r>
            <a:r>
              <a:rPr lang="en-US" sz="2000" dirty="0">
                <a:cs typeface="Arial" panose="020B0604020202020204" pitchFamily="34" charset="0"/>
              </a:rPr>
              <a:t>(ΔG&gt;ϵ), the client freezes the leaf  and submits a </a:t>
            </a:r>
            <a:r>
              <a:rPr lang="en-US" sz="2000" b="1" dirty="0">
                <a:cs typeface="Arial" panose="020B0604020202020204" pitchFamily="34" charset="0"/>
              </a:rPr>
              <a:t>proposal</a:t>
            </a:r>
            <a:r>
              <a:rPr lang="en-US" sz="2000" dirty="0">
                <a:cs typeface="Arial" panose="020B0604020202020204" pitchFamily="34" charset="0"/>
              </a:rPr>
              <a:t> to the server.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3E8AE94-D7A7-1756-A419-68945CA50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09" y="2562739"/>
            <a:ext cx="6940077" cy="3614222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26C27F5-8CE0-A127-C8E9-EAEDA57A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555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A9CB-D4D8-7F16-EFA8-0519E78A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61F4BF7-40FB-E2DD-D364-4F7D8426F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3D632E6-A64A-B130-6FE8-55000F3AB827}"/>
              </a:ext>
            </a:extLst>
          </p:cNvPr>
          <p:cNvSpPr txBox="1"/>
          <p:nvPr/>
        </p:nvSpPr>
        <p:spPr>
          <a:xfrm>
            <a:off x="838200" y="1825625"/>
            <a:ext cx="4485362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pt-PT" sz="2000" b="1" dirty="0"/>
              <a:t>3. Server </a:t>
            </a:r>
            <a:r>
              <a:rPr lang="pt-PT" sz="2000" b="1" dirty="0" err="1"/>
              <a:t>Aggregation</a:t>
            </a:r>
            <a:r>
              <a:rPr lang="pt-PT" sz="2000" b="1" dirty="0"/>
              <a:t>:</a:t>
            </a:r>
            <a:r>
              <a:rPr lang="pt-PT" sz="2000" dirty="0"/>
              <a:t> </a:t>
            </a:r>
            <a:r>
              <a:rPr lang="pt-PT" sz="2000" dirty="0" err="1"/>
              <a:t>The</a:t>
            </a:r>
            <a:r>
              <a:rPr lang="pt-PT" sz="2000" dirty="0"/>
              <a:t> server </a:t>
            </a:r>
            <a:r>
              <a:rPr lang="pt-PT" sz="2000" dirty="0" err="1"/>
              <a:t>gathers</a:t>
            </a:r>
            <a:r>
              <a:rPr lang="pt-PT" sz="2000" dirty="0"/>
              <a:t> </a:t>
            </a:r>
            <a:r>
              <a:rPr lang="pt-PT" sz="2000" dirty="0" err="1"/>
              <a:t>proposals</a:t>
            </a:r>
            <a:r>
              <a:rPr lang="pt-PT" sz="2000" dirty="0"/>
              <a:t> 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applies</a:t>
            </a:r>
            <a:r>
              <a:rPr lang="pt-PT" sz="2000" dirty="0"/>
              <a:t> </a:t>
            </a:r>
            <a:r>
              <a:rPr lang="pt-PT" sz="2000" dirty="0" err="1"/>
              <a:t>an</a:t>
            </a:r>
            <a:r>
              <a:rPr lang="pt-PT" sz="2000" dirty="0"/>
              <a:t> </a:t>
            </a:r>
            <a:r>
              <a:rPr lang="pt-PT" sz="2000" dirty="0" err="1"/>
              <a:t>aggregation</a:t>
            </a:r>
            <a:r>
              <a:rPr lang="pt-PT" sz="2000" dirty="0"/>
              <a:t> </a:t>
            </a:r>
            <a:r>
              <a:rPr lang="pt-PT" sz="2000" dirty="0" err="1"/>
              <a:t>strategy</a:t>
            </a:r>
            <a:r>
              <a:rPr lang="pt-PT" sz="2000" dirty="0"/>
              <a:t> to </a:t>
            </a:r>
            <a:r>
              <a:rPr lang="pt-PT" sz="2000" dirty="0" err="1"/>
              <a:t>select</a:t>
            </a:r>
            <a:r>
              <a:rPr lang="pt-PT" sz="2000" dirty="0"/>
              <a:t> a single </a:t>
            </a:r>
            <a:r>
              <a:rPr lang="pt-PT" sz="2000" i="1" dirty="0"/>
              <a:t>global </a:t>
            </a:r>
            <a:r>
              <a:rPr lang="pt-PT" sz="2000" i="1" dirty="0" err="1"/>
              <a:t>split</a:t>
            </a:r>
            <a:r>
              <a:rPr lang="pt-PT" sz="2000" i="1" dirty="0"/>
              <a:t> </a:t>
            </a:r>
            <a:r>
              <a:rPr lang="pt-PT" sz="2000" i="1" dirty="0" err="1"/>
              <a:t>feature</a:t>
            </a:r>
            <a:r>
              <a:rPr lang="pt-PT" sz="2000" dirty="0"/>
              <a:t>​.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E565B5-3732-74E6-0F10-3A5160E9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102" y="2575265"/>
            <a:ext cx="6940075" cy="3614222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62C15CC-71B6-F270-242C-1AAD279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12</a:t>
            </a:fld>
            <a:endParaRPr lang="pt-PT"/>
          </a:p>
        </p:txBody>
      </p:sp>
      <p:sp>
        <p:nvSpPr>
          <p:cNvPr id="2" name="Chaveta à Esquerda 1">
            <a:extLst>
              <a:ext uri="{FF2B5EF4-FFF2-40B4-BE49-F238E27FC236}">
                <a16:creationId xmlns:a16="http://schemas.microsoft.com/office/drawing/2014/main" id="{6EBC0910-18D5-0A0B-4ACF-54FC9592676D}"/>
              </a:ext>
            </a:extLst>
          </p:cNvPr>
          <p:cNvSpPr/>
          <p:nvPr/>
        </p:nvSpPr>
        <p:spPr>
          <a:xfrm flipH="1">
            <a:off x="9532307" y="2532590"/>
            <a:ext cx="137787" cy="1084989"/>
          </a:xfrm>
          <a:prstGeom prst="lef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F3F0B5C-C233-5656-416E-F380269306BA}"/>
              </a:ext>
            </a:extLst>
          </p:cNvPr>
          <p:cNvSpPr txBox="1"/>
          <p:nvPr/>
        </p:nvSpPr>
        <p:spPr>
          <a:xfrm>
            <a:off x="9651304" y="2613419"/>
            <a:ext cx="2377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Merit</a:t>
            </a:r>
            <a:r>
              <a:rPr lang="pt-PT" dirty="0"/>
              <a:t>: &gt; Gini Index</a:t>
            </a:r>
          </a:p>
          <a:p>
            <a:r>
              <a:rPr lang="pt-PT" b="1" dirty="0" err="1"/>
              <a:t>Quorum</a:t>
            </a:r>
            <a:r>
              <a:rPr lang="pt-PT" dirty="0"/>
              <a:t>: </a:t>
            </a:r>
            <a:r>
              <a:rPr lang="el-GR" b="0" i="0" u="none" strike="noStrike" dirty="0">
                <a:solidFill>
                  <a:srgbClr val="000000"/>
                </a:solidFill>
                <a:effectLst/>
              </a:rPr>
              <a:t>≥⌈θ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K⌉</a:t>
            </a:r>
          </a:p>
          <a:p>
            <a:r>
              <a:rPr lang="pt-PT" b="1" dirty="0" err="1">
                <a:solidFill>
                  <a:srgbClr val="000000"/>
                </a:solidFill>
              </a:rPr>
              <a:t>Majority</a:t>
            </a:r>
            <a:r>
              <a:rPr lang="pt-PT" dirty="0">
                <a:solidFill>
                  <a:srgbClr val="000000"/>
                </a:solidFill>
              </a:rPr>
              <a:t>: &gt; votes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3104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6AEF1-48A5-9390-8123-D9BA7BE1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1C5D0CD-CFB8-6132-34C3-B1758FE36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7168610-6C0F-E5DF-5399-B10F3C2F06C5}"/>
              </a:ext>
            </a:extLst>
          </p:cNvPr>
          <p:cNvSpPr txBox="1"/>
          <p:nvPr/>
        </p:nvSpPr>
        <p:spPr>
          <a:xfrm>
            <a:off x="838200" y="1825625"/>
            <a:ext cx="4485362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pt-PT" sz="2000" b="1" dirty="0"/>
              <a:t>4. Global Broadcast:</a:t>
            </a:r>
            <a:r>
              <a:rPr lang="pt-PT" sz="2000" dirty="0"/>
              <a:t> </a:t>
            </a:r>
            <a:r>
              <a:rPr lang="pt-PT" sz="2000" dirty="0" err="1"/>
              <a:t>The</a:t>
            </a:r>
            <a:r>
              <a:rPr lang="pt-PT" sz="2000" dirty="0"/>
              <a:t> server </a:t>
            </a:r>
            <a:r>
              <a:rPr lang="pt-PT" sz="2000" dirty="0" err="1"/>
              <a:t>broadcasts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deterministic</a:t>
            </a:r>
            <a:r>
              <a:rPr lang="pt-PT" sz="2000" dirty="0"/>
              <a:t> </a:t>
            </a:r>
            <a:r>
              <a:rPr lang="pt-PT" sz="2000" dirty="0" err="1"/>
              <a:t>decision</a:t>
            </a:r>
            <a:r>
              <a:rPr lang="pt-PT" sz="2000" dirty="0"/>
              <a:t> to </a:t>
            </a:r>
            <a:r>
              <a:rPr lang="pt-PT" sz="2000" i="1" dirty="0" err="1"/>
              <a:t>all</a:t>
            </a:r>
            <a:r>
              <a:rPr lang="pt-PT" sz="2000" dirty="0"/>
              <a:t> </a:t>
            </a:r>
            <a:r>
              <a:rPr lang="pt-PT" sz="2000" dirty="0" err="1"/>
              <a:t>clients</a:t>
            </a:r>
            <a:r>
              <a:rPr lang="pt-PT" sz="2000" dirty="0"/>
              <a:t>.</a:t>
            </a:r>
          </a:p>
          <a:p>
            <a:endParaRPr lang="pt-PT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2E4A2B9-EAAC-AD0E-C8D5-FBCA88F4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10" y="2562739"/>
            <a:ext cx="6940075" cy="3614221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C2EBD50-714A-86C9-719E-789C62A3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484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1546F-DA38-3FE2-9864-790139E2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3BC1476-236F-ED95-5B40-F99BF6E07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E4D92D-1466-D7A3-9A02-E1C61DB5B247}"/>
              </a:ext>
            </a:extLst>
          </p:cNvPr>
          <p:cNvSpPr txBox="1"/>
          <p:nvPr/>
        </p:nvSpPr>
        <p:spPr>
          <a:xfrm>
            <a:off x="838200" y="1825625"/>
            <a:ext cx="4485362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pt-PT" sz="2000" b="1" dirty="0"/>
              <a:t>5. </a:t>
            </a:r>
            <a:r>
              <a:rPr lang="pt-PT" sz="2000" b="1" dirty="0" err="1"/>
              <a:t>Coordinated</a:t>
            </a:r>
            <a:r>
              <a:rPr lang="pt-PT" sz="2000" b="1" dirty="0"/>
              <a:t> Split:</a:t>
            </a:r>
            <a:r>
              <a:rPr lang="pt-PT" sz="2000" dirty="0"/>
              <a:t> </a:t>
            </a:r>
            <a:r>
              <a:rPr lang="pt-PT" sz="2000" dirty="0" err="1"/>
              <a:t>All</a:t>
            </a:r>
            <a:r>
              <a:rPr lang="pt-PT" sz="2000" dirty="0"/>
              <a:t> </a:t>
            </a:r>
            <a:r>
              <a:rPr lang="pt-PT" sz="2000" dirty="0" err="1"/>
              <a:t>clients</a:t>
            </a:r>
            <a:r>
              <a:rPr lang="pt-PT" sz="2000" dirty="0"/>
              <a:t> </a:t>
            </a:r>
            <a:r>
              <a:rPr lang="pt-PT" sz="2000" dirty="0" err="1"/>
              <a:t>apply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split</a:t>
            </a:r>
            <a:r>
              <a:rPr lang="pt-PT" sz="2000" dirty="0"/>
              <a:t>​ </a:t>
            </a:r>
            <a:r>
              <a:rPr lang="pt-PT" sz="2000" dirty="0" err="1"/>
              <a:t>at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corresponding</a:t>
            </a:r>
            <a:r>
              <a:rPr lang="pt-PT" sz="2000" dirty="0"/>
              <a:t> </a:t>
            </a:r>
            <a:r>
              <a:rPr lang="pt-PT" sz="2000" dirty="0" err="1"/>
              <a:t>path</a:t>
            </a:r>
            <a:r>
              <a:rPr lang="pt-PT" sz="2000" dirty="0"/>
              <a:t>​.</a:t>
            </a:r>
          </a:p>
          <a:p>
            <a:endParaRPr lang="pt-PT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543700B-C4F8-3ACE-9A11-ACC192229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11" y="2562739"/>
            <a:ext cx="6940073" cy="3614221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2B1E87D-4C9E-7729-ECC1-26AE1BAA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827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0BA161E-2E77-4BA2-CA3A-44875F6FBE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1.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Consistency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(Global):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server's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single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decision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​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ensures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all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client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trees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maintain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identical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synchronized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topology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obviates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need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complex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pt-PT" sz="2000" b="0" i="1" u="none" strike="noStrike" dirty="0" err="1">
                <a:solidFill>
                  <a:srgbClr val="000000"/>
                </a:solidFill>
                <a:effectLst/>
              </a:rPr>
              <a:t>post</a:t>
            </a:r>
            <a:r>
              <a:rPr lang="pt-PT" sz="2000" b="0" i="1" u="none" strike="noStrike" dirty="0">
                <a:solidFill>
                  <a:srgbClr val="000000"/>
                </a:solidFill>
                <a:effectLst/>
              </a:rPr>
              <a:t>-hoc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model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merging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prevents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divergence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2.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Adaptation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(Local):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Crucially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client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computes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2000" b="0" i="1" u="none" strike="noStrike" dirty="0" err="1">
                <a:solidFill>
                  <a:srgbClr val="000000"/>
                </a:solidFill>
                <a:effectLst/>
              </a:rPr>
              <a:t>own</a:t>
            </a:r>
            <a:r>
              <a:rPr lang="pt-PT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1" u="none" strike="noStrike" dirty="0" err="1">
                <a:solidFill>
                  <a:srgbClr val="000000"/>
                </a:solidFill>
                <a:effectLst/>
              </a:rPr>
              <a:t>split</a:t>
            </a:r>
            <a:r>
              <a:rPr lang="pt-PT" sz="20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1" u="none" strike="noStrike" dirty="0" err="1">
                <a:solidFill>
                  <a:srgbClr val="000000"/>
                </a:solidFill>
                <a:effectLst/>
              </a:rPr>
              <a:t>threshold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​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based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local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statistics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buNone/>
            </a:pPr>
            <a:endParaRPr lang="pt-PT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This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deliberate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design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choice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not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limitation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allows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global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model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learn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problem's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general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structure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while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permitting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each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client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adapt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decision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boundaries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its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 local, non-IID data </a:t>
            </a:r>
            <a:r>
              <a:rPr lang="pt-PT" sz="1800" b="0" i="1" u="none" strike="noStrike" dirty="0" err="1">
                <a:solidFill>
                  <a:srgbClr val="000000"/>
                </a:solidFill>
                <a:effectLst/>
              </a:rPr>
              <a:t>distribution</a:t>
            </a:r>
            <a:r>
              <a:rPr lang="pt-PT" sz="1800" b="0" i="1" u="none" strike="noStrike" dirty="0">
                <a:solidFill>
                  <a:srgbClr val="000000"/>
                </a:solidFill>
                <a:effectLst/>
              </a:rPr>
              <a:t>.</a:t>
            </a:r>
            <a:endParaRPr lang="pt-PT" sz="1800" b="0" i="0" u="none" strike="noStrike" dirty="0">
              <a:solidFill>
                <a:srgbClr val="000000"/>
              </a:solidFill>
              <a:effectLst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E8898F1-A2F6-DFE9-C4A8-27A27CAD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15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7682D75-E159-6A92-4313-B7255CC9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Core Design: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Consistency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vs.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Functional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Adaptation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2569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142608C-0669-2BEE-FD49-A565B4DF9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96982"/>
            <a:ext cx="10515600" cy="4403725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pt-PT" sz="2600" b="1" dirty="0" err="1"/>
              <a:t>Merit-based</a:t>
            </a:r>
            <a:r>
              <a:rPr lang="pt-PT" sz="2600" b="1" dirty="0"/>
              <a:t>:</a:t>
            </a:r>
            <a:endParaRPr lang="pt-PT" sz="2600" dirty="0"/>
          </a:p>
          <a:p>
            <a:pPr lvl="1"/>
            <a:r>
              <a:rPr lang="pt-PT" sz="2000" dirty="0" err="1"/>
              <a:t>Selects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proposal</a:t>
            </a:r>
            <a:r>
              <a:rPr lang="pt-PT" sz="2000" dirty="0"/>
              <a:t> </a:t>
            </a:r>
            <a:r>
              <a:rPr lang="pt-PT" sz="2000" dirty="0" err="1"/>
              <a:t>with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highest</a:t>
            </a:r>
            <a:r>
              <a:rPr lang="pt-PT" sz="2000" dirty="0"/>
              <a:t> </a:t>
            </a:r>
            <a:r>
              <a:rPr lang="pt-PT" sz="2000" dirty="0" err="1"/>
              <a:t>merit</a:t>
            </a:r>
            <a:r>
              <a:rPr lang="pt-PT" sz="2000" dirty="0"/>
              <a:t> (Gini </a:t>
            </a:r>
            <a:r>
              <a:rPr lang="pt-PT" sz="2000" dirty="0" err="1"/>
              <a:t>index</a:t>
            </a:r>
            <a:r>
              <a:rPr lang="pt-PT" sz="2000" dirty="0"/>
              <a:t>).</a:t>
            </a:r>
          </a:p>
          <a:p>
            <a:pPr lvl="1"/>
            <a:r>
              <a:rPr lang="pt-PT" sz="2000" dirty="0" err="1"/>
              <a:t>Prioritizes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"</a:t>
            </a:r>
            <a:r>
              <a:rPr lang="pt-PT" sz="2000" dirty="0" err="1"/>
              <a:t>best</a:t>
            </a:r>
            <a:r>
              <a:rPr lang="pt-PT" sz="2000" dirty="0"/>
              <a:t>" individual </a:t>
            </a:r>
            <a:r>
              <a:rPr lang="pt-PT" sz="2000" dirty="0" err="1"/>
              <a:t>split</a:t>
            </a:r>
            <a:r>
              <a:rPr lang="pt-PT" sz="2000" dirty="0"/>
              <a:t>, </a:t>
            </a:r>
            <a:r>
              <a:rPr lang="pt-PT" sz="2000" dirty="0" err="1"/>
              <a:t>but</a:t>
            </a:r>
            <a:r>
              <a:rPr lang="pt-PT" sz="2000" dirty="0"/>
              <a:t> </a:t>
            </a:r>
            <a:r>
              <a:rPr lang="pt-PT" sz="2000" dirty="0" err="1"/>
              <a:t>requires</a:t>
            </a:r>
            <a:r>
              <a:rPr lang="pt-PT" sz="2000" dirty="0"/>
              <a:t> </a:t>
            </a:r>
            <a:r>
              <a:rPr lang="pt-PT" sz="2000" dirty="0" err="1"/>
              <a:t>full</a:t>
            </a:r>
            <a:r>
              <a:rPr lang="pt-PT" sz="2000" dirty="0"/>
              <a:t> </a:t>
            </a:r>
            <a:r>
              <a:rPr lang="pt-PT" sz="2000" dirty="0" err="1"/>
              <a:t>synchronization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is</a:t>
            </a:r>
            <a:r>
              <a:rPr lang="pt-PT" sz="2000" dirty="0"/>
              <a:t> </a:t>
            </a:r>
            <a:r>
              <a:rPr lang="pt-PT" sz="2000" dirty="0" err="1"/>
              <a:t>sensitive</a:t>
            </a:r>
            <a:r>
              <a:rPr lang="pt-PT" sz="2000" dirty="0"/>
              <a:t> to </a:t>
            </a:r>
            <a:r>
              <a:rPr lang="pt-PT" sz="2000" dirty="0" err="1"/>
              <a:t>outliers</a:t>
            </a:r>
            <a:r>
              <a:rPr lang="pt-PT" sz="2000" dirty="0"/>
              <a:t>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F664BFE-D358-4EF3-61A0-0ABEDF71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16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E2DE5534-7534-D2C7-E88A-8362D23A4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Server-Side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Aggregation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Strategies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0178A0-8614-FC98-FDFA-A2234CB2A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173" y="3393877"/>
            <a:ext cx="5026882" cy="33138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A335AE-FEA6-4DC1-D41C-8737ACE2AF8B}"/>
              </a:ext>
            </a:extLst>
          </p:cNvPr>
          <p:cNvSpPr/>
          <p:nvPr/>
        </p:nvSpPr>
        <p:spPr>
          <a:xfrm>
            <a:off x="3853729" y="4374877"/>
            <a:ext cx="1891430" cy="7886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 descr="Uma imagem com texto, captura de ecrã, diagrama, Tipo de letra&#10;&#10;Os conteúdos gerados por IA poderão estar incorretos.">
            <a:extLst>
              <a:ext uri="{FF2B5EF4-FFF2-40B4-BE49-F238E27FC236}">
                <a16:creationId xmlns:a16="http://schemas.microsoft.com/office/drawing/2014/main" id="{9BD048F8-04F5-D668-887E-0B21A2522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874" y="3364883"/>
            <a:ext cx="5515627" cy="33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0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C5804-F3FB-76C7-A2E4-E3AFC41A8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E59DC11-A9AE-CC61-A0FA-45B8DE8D6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471722"/>
            <a:ext cx="10515600" cy="4403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600" b="1" dirty="0"/>
              <a:t>2. </a:t>
            </a:r>
            <a:r>
              <a:rPr lang="pt-PT" sz="2600" b="1" dirty="0" err="1"/>
              <a:t>Quorum-based</a:t>
            </a:r>
            <a:r>
              <a:rPr lang="pt-PT" sz="2600" b="1" dirty="0"/>
              <a:t>:</a:t>
            </a:r>
            <a:endParaRPr lang="pt-PT" sz="2600" dirty="0"/>
          </a:p>
          <a:p>
            <a:pPr lvl="1"/>
            <a:r>
              <a:rPr lang="pt-PT" sz="2000" dirty="0" err="1"/>
              <a:t>Selects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i="1" dirty="0" err="1"/>
              <a:t>feature</a:t>
            </a:r>
            <a:r>
              <a:rPr lang="pt-PT" sz="2000" dirty="0"/>
              <a:t> </a:t>
            </a:r>
            <a:r>
              <a:rPr lang="pt-PT" sz="2000" dirty="0" err="1"/>
              <a:t>proposed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a </a:t>
            </a:r>
            <a:r>
              <a:rPr lang="el-GR" sz="2000" dirty="0">
                <a:effectLst/>
              </a:rPr>
              <a:t>θ</a:t>
            </a:r>
            <a:r>
              <a:rPr lang="el-GR" sz="2000" dirty="0"/>
              <a:t> (</a:t>
            </a:r>
            <a:r>
              <a:rPr lang="pt-PT" sz="2000" dirty="0"/>
              <a:t>e.g., 60%) </a:t>
            </a:r>
            <a:r>
              <a:rPr lang="pt-PT" sz="2000" dirty="0" err="1"/>
              <a:t>of</a:t>
            </a:r>
            <a:r>
              <a:rPr lang="pt-PT" sz="2000" dirty="0"/>
              <a:t> </a:t>
            </a:r>
            <a:r>
              <a:rPr lang="pt-PT" sz="2000" dirty="0" err="1"/>
              <a:t>clients</a:t>
            </a:r>
            <a:r>
              <a:rPr lang="pt-PT" sz="2000" dirty="0"/>
              <a:t>.</a:t>
            </a:r>
          </a:p>
          <a:p>
            <a:pPr lvl="1"/>
            <a:r>
              <a:rPr lang="pt-PT" sz="2000" dirty="0"/>
              <a:t>A </a:t>
            </a:r>
            <a:r>
              <a:rPr lang="pt-PT" sz="2000" dirty="0" err="1"/>
              <a:t>robust</a:t>
            </a:r>
            <a:r>
              <a:rPr lang="pt-PT" sz="2000" dirty="0"/>
              <a:t>, </a:t>
            </a:r>
            <a:r>
              <a:rPr lang="pt-PT" sz="2000" dirty="0" err="1"/>
              <a:t>democratic</a:t>
            </a:r>
            <a:r>
              <a:rPr lang="pt-PT" sz="2000" dirty="0"/>
              <a:t> </a:t>
            </a:r>
            <a:r>
              <a:rPr lang="pt-PT" sz="2000" dirty="0" err="1"/>
              <a:t>mechanism</a:t>
            </a:r>
            <a:r>
              <a:rPr lang="pt-PT" sz="2000" dirty="0"/>
              <a:t>, </a:t>
            </a:r>
            <a:r>
              <a:rPr lang="pt-PT" sz="2000" dirty="0" err="1"/>
              <a:t>but</a:t>
            </a:r>
            <a:r>
              <a:rPr lang="pt-PT" sz="2000" dirty="0"/>
              <a:t> </a:t>
            </a:r>
            <a:r>
              <a:rPr lang="pt-PT" sz="2000" dirty="0" err="1"/>
              <a:t>risks</a:t>
            </a:r>
            <a:r>
              <a:rPr lang="pt-PT" sz="2000" dirty="0"/>
              <a:t> </a:t>
            </a:r>
            <a:r>
              <a:rPr lang="pt-PT" sz="2000" dirty="0" err="1"/>
              <a:t>structural</a:t>
            </a:r>
            <a:r>
              <a:rPr lang="pt-PT" sz="2000" dirty="0"/>
              <a:t> </a:t>
            </a:r>
            <a:r>
              <a:rPr lang="pt-PT" sz="2000" dirty="0" err="1"/>
              <a:t>stagnation</a:t>
            </a:r>
            <a:r>
              <a:rPr lang="pt-PT" sz="2000" dirty="0"/>
              <a:t> </a:t>
            </a:r>
            <a:r>
              <a:rPr lang="pt-PT" sz="2000" dirty="0" err="1"/>
              <a:t>if</a:t>
            </a:r>
            <a:r>
              <a:rPr lang="pt-PT" sz="2000" dirty="0"/>
              <a:t> </a:t>
            </a:r>
            <a:r>
              <a:rPr lang="pt-PT" sz="2000" dirty="0" err="1"/>
              <a:t>consensus</a:t>
            </a:r>
            <a:r>
              <a:rPr lang="pt-PT" sz="2000" dirty="0"/>
              <a:t> </a:t>
            </a:r>
            <a:r>
              <a:rPr lang="pt-PT" sz="2000" dirty="0" err="1"/>
              <a:t>is</a:t>
            </a:r>
            <a:r>
              <a:rPr lang="pt-PT" sz="2000" dirty="0"/>
              <a:t> </a:t>
            </a:r>
            <a:r>
              <a:rPr lang="pt-PT" sz="2000" dirty="0" err="1"/>
              <a:t>not</a:t>
            </a:r>
            <a:r>
              <a:rPr lang="pt-PT" sz="2000" dirty="0"/>
              <a:t> </a:t>
            </a:r>
            <a:r>
              <a:rPr lang="pt-PT" sz="2000" dirty="0" err="1"/>
              <a:t>met</a:t>
            </a:r>
            <a:r>
              <a:rPr lang="pt-PT" sz="2000" dirty="0"/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0972865-4331-B2FC-B5B3-445BC927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17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E624FB1-EE52-C471-3570-0B686B1F3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Server-Side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Aggregation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Strategies</a:t>
            </a:r>
            <a:endParaRPr lang="pt-PT" dirty="0"/>
          </a:p>
        </p:txBody>
      </p:sp>
      <p:pic>
        <p:nvPicPr>
          <p:cNvPr id="13" name="Imagem 12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7A85312B-CAFC-BF34-50A3-2FC7EF3CF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19" y="3201245"/>
            <a:ext cx="5272152" cy="347549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24F4EA2-A254-0C85-4CD7-813C75D1D764}"/>
              </a:ext>
            </a:extLst>
          </p:cNvPr>
          <p:cNvSpPr/>
          <p:nvPr/>
        </p:nvSpPr>
        <p:spPr>
          <a:xfrm>
            <a:off x="638827" y="4421688"/>
            <a:ext cx="3331924" cy="54055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Imagem 15" descr="Uma imagem com texto, captura de ecrã, diagrama, Tipo de letra&#10;&#10;Os conteúdos gerados por IA poderão estar incorretos.">
            <a:extLst>
              <a:ext uri="{FF2B5EF4-FFF2-40B4-BE49-F238E27FC236}">
                <a16:creationId xmlns:a16="http://schemas.microsoft.com/office/drawing/2014/main" id="{0CF598DB-B1CE-88E0-3AB8-05382E138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88" y="3201245"/>
            <a:ext cx="5734570" cy="347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9AC73-5701-3B6D-DAB1-F7A49774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1988381-6242-1726-80AB-663E1A9CC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96982"/>
            <a:ext cx="10515600" cy="4403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600" b="1" dirty="0"/>
              <a:t>3. </a:t>
            </a:r>
            <a:r>
              <a:rPr lang="pt-PT" sz="2600" b="1" dirty="0" err="1"/>
              <a:t>Majority</a:t>
            </a:r>
            <a:r>
              <a:rPr lang="pt-PT" sz="2600" b="1" dirty="0"/>
              <a:t>-vote:</a:t>
            </a:r>
            <a:endParaRPr lang="pt-PT" sz="2600" dirty="0"/>
          </a:p>
          <a:p>
            <a:pPr lvl="1"/>
            <a:r>
              <a:rPr lang="pt-PT" sz="2000" dirty="0" err="1"/>
              <a:t>Selects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feature</a:t>
            </a:r>
            <a:r>
              <a:rPr lang="pt-PT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t-PT" sz="2000" i="1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PT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r>
              <a:rPr lang="pt-PT" sz="2000" dirty="0" err="1"/>
              <a:t>proposed</a:t>
            </a:r>
            <a:r>
              <a:rPr lang="pt-PT" sz="2000" dirty="0"/>
              <a:t> </a:t>
            </a:r>
            <a:r>
              <a:rPr lang="pt-PT" sz="2000" dirty="0" err="1"/>
              <a:t>by</a:t>
            </a:r>
            <a:r>
              <a:rPr lang="pt-PT" sz="2000" dirty="0"/>
              <a:t> </a:t>
            </a:r>
            <a:r>
              <a:rPr lang="pt-PT" sz="2000" dirty="0" err="1"/>
              <a:t>the</a:t>
            </a:r>
            <a:r>
              <a:rPr lang="pt-PT" sz="2000" dirty="0"/>
              <a:t> </a:t>
            </a:r>
            <a:r>
              <a:rPr lang="pt-PT" sz="2000" dirty="0" err="1"/>
              <a:t>most</a:t>
            </a:r>
            <a:r>
              <a:rPr lang="pt-PT" sz="2000" dirty="0"/>
              <a:t> </a:t>
            </a:r>
            <a:r>
              <a:rPr lang="pt-PT" sz="2000" dirty="0" err="1"/>
              <a:t>clients</a:t>
            </a:r>
            <a:r>
              <a:rPr lang="pt-PT" sz="2000" dirty="0"/>
              <a:t>.</a:t>
            </a:r>
          </a:p>
          <a:p>
            <a:pPr lvl="1"/>
            <a:r>
              <a:rPr lang="pt-PT" sz="2000" dirty="0"/>
              <a:t>A </a:t>
            </a:r>
            <a:r>
              <a:rPr lang="pt-PT" sz="2000" dirty="0" err="1"/>
              <a:t>pragmatic</a:t>
            </a:r>
            <a:r>
              <a:rPr lang="pt-PT" sz="2000" dirty="0"/>
              <a:t> balance </a:t>
            </a:r>
            <a:r>
              <a:rPr lang="pt-PT" sz="2000" dirty="0" err="1"/>
              <a:t>between</a:t>
            </a:r>
            <a:r>
              <a:rPr lang="pt-PT" sz="2000" dirty="0"/>
              <a:t> </a:t>
            </a:r>
            <a:r>
              <a:rPr lang="pt-PT" sz="2000" dirty="0" err="1"/>
              <a:t>consensus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efficiency</a:t>
            </a:r>
            <a:r>
              <a:rPr lang="pt-PT" sz="2000" dirty="0"/>
              <a:t>.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649F1E7-B3EB-369D-662E-48FC648A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18</a:t>
            </a:fld>
            <a:endParaRPr lang="pt-PT" dirty="0"/>
          </a:p>
        </p:txBody>
      </p:sp>
      <p:pic>
        <p:nvPicPr>
          <p:cNvPr id="6" name="Imagem 5" descr="Uma imagem com texto, captura de ecrã, Tipo de letra, diagrama&#10;&#10;Os conteúdos gerados por IA poderão estar incorretos.">
            <a:extLst>
              <a:ext uri="{FF2B5EF4-FFF2-40B4-BE49-F238E27FC236}">
                <a16:creationId xmlns:a16="http://schemas.microsoft.com/office/drawing/2014/main" id="{213E0250-5936-803C-FB90-3C0671021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86" y="3241305"/>
            <a:ext cx="5130191" cy="3381914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2AE76D1-B945-180C-4EA9-3FFC53F6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Server-Side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Aggregation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Strategies</a:t>
            </a:r>
            <a:endParaRPr lang="pt-PT" dirty="0"/>
          </a:p>
        </p:txBody>
      </p:sp>
      <p:pic>
        <p:nvPicPr>
          <p:cNvPr id="8" name="Imagem 7" descr="Uma imagem com texto, captura de ecrã, diagrama, Tipo de letra&#10;&#10;Os conteúdos gerados por IA poderão estar incorretos.">
            <a:extLst>
              <a:ext uri="{FF2B5EF4-FFF2-40B4-BE49-F238E27FC236}">
                <a16:creationId xmlns:a16="http://schemas.microsoft.com/office/drawing/2014/main" id="{2D332014-BA85-4156-61FA-0F7D5FA27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91" y="3187576"/>
            <a:ext cx="5668810" cy="343564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C748E88-615C-88C5-746A-95E271BB7FF0}"/>
              </a:ext>
            </a:extLst>
          </p:cNvPr>
          <p:cNvSpPr/>
          <p:nvPr/>
        </p:nvSpPr>
        <p:spPr>
          <a:xfrm>
            <a:off x="2442575" y="4396636"/>
            <a:ext cx="2868461" cy="5249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032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CC6887B-7775-262D-4A4C-06A703DAAA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62806"/>
            <a:ext cx="10515600" cy="4403725"/>
          </a:xfrm>
        </p:spPr>
        <p:txBody>
          <a:bodyPr>
            <a:noAutofit/>
          </a:bodyPr>
          <a:lstStyle/>
          <a:p>
            <a:r>
              <a:rPr lang="pt-PT" sz="2600" b="1" dirty="0" err="1"/>
              <a:t>Baseline</a:t>
            </a:r>
            <a:r>
              <a:rPr lang="pt-PT" sz="2600" b="1" dirty="0"/>
              <a:t>:</a:t>
            </a:r>
            <a:r>
              <a:rPr lang="pt-PT" sz="2600" dirty="0"/>
              <a:t> </a:t>
            </a:r>
            <a:r>
              <a:rPr lang="pt-PT" dirty="0"/>
              <a:t>A standard </a:t>
            </a:r>
            <a:r>
              <a:rPr lang="pt-PT" dirty="0" err="1"/>
              <a:t>centralized</a:t>
            </a:r>
            <a:r>
              <a:rPr lang="pt-PT" dirty="0"/>
              <a:t> VFDT </a:t>
            </a:r>
            <a:r>
              <a:rPr lang="pt-PT" dirty="0" err="1"/>
              <a:t>trained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entire</a:t>
            </a:r>
            <a:r>
              <a:rPr lang="pt-PT" dirty="0"/>
              <a:t> </a:t>
            </a:r>
            <a:r>
              <a:rPr lang="pt-PT" dirty="0" err="1"/>
              <a:t>dataset</a:t>
            </a:r>
            <a:r>
              <a:rPr lang="pt-PT" dirty="0"/>
              <a:t>.</a:t>
            </a:r>
          </a:p>
          <a:p>
            <a:r>
              <a:rPr lang="pt-PT" sz="2600" b="1" dirty="0" err="1"/>
              <a:t>Metrics</a:t>
            </a:r>
            <a:r>
              <a:rPr lang="pt-PT" sz="2600" b="1" dirty="0"/>
              <a:t>:</a:t>
            </a:r>
            <a:endParaRPr lang="pt-PT" sz="2600" dirty="0"/>
          </a:p>
          <a:p>
            <a:pPr lvl="1"/>
            <a:r>
              <a:rPr lang="pt-PT" dirty="0" err="1"/>
              <a:t>Predictive</a:t>
            </a:r>
            <a:r>
              <a:rPr lang="pt-PT" dirty="0"/>
              <a:t>: </a:t>
            </a:r>
            <a:r>
              <a:rPr lang="pt-PT" dirty="0" err="1"/>
              <a:t>Accuracy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F1-score (</a:t>
            </a:r>
            <a:r>
              <a:rPr lang="pt-PT" dirty="0" err="1"/>
              <a:t>critical</a:t>
            </a:r>
            <a:r>
              <a:rPr lang="pt-PT" dirty="0"/>
              <a:t> for </a:t>
            </a:r>
            <a:r>
              <a:rPr lang="pt-PT" dirty="0" err="1"/>
              <a:t>imbalance</a:t>
            </a:r>
            <a:r>
              <a:rPr lang="pt-PT" dirty="0"/>
              <a:t>).</a:t>
            </a:r>
          </a:p>
          <a:p>
            <a:pPr lvl="1"/>
            <a:r>
              <a:rPr lang="pt-PT" dirty="0" err="1"/>
              <a:t>Structural</a:t>
            </a:r>
            <a:r>
              <a:rPr lang="pt-PT" dirty="0"/>
              <a:t>: </a:t>
            </a:r>
            <a:r>
              <a:rPr lang="pt-PT" dirty="0" err="1"/>
              <a:t>Splits</a:t>
            </a:r>
            <a:r>
              <a:rPr lang="pt-PT" dirty="0"/>
              <a:t>, Nodes, </a:t>
            </a:r>
            <a:r>
              <a:rPr lang="pt-PT" dirty="0" err="1"/>
              <a:t>Depth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Communication</a:t>
            </a:r>
            <a:r>
              <a:rPr lang="pt-PT" dirty="0"/>
              <a:t> Rounds.</a:t>
            </a:r>
          </a:p>
          <a:p>
            <a:r>
              <a:rPr lang="pt-PT" sz="2600" b="1" dirty="0" err="1"/>
              <a:t>Datasets</a:t>
            </a:r>
            <a:r>
              <a:rPr lang="pt-PT" sz="2600" b="1" dirty="0"/>
              <a:t>:</a:t>
            </a:r>
            <a:endParaRPr lang="pt-PT" sz="2600" dirty="0"/>
          </a:p>
          <a:p>
            <a:pPr lvl="1"/>
            <a:r>
              <a:rPr lang="pt-PT" b="1" dirty="0"/>
              <a:t>KDD99:</a:t>
            </a:r>
            <a:r>
              <a:rPr lang="pt-PT" dirty="0"/>
              <a:t> </a:t>
            </a:r>
            <a:r>
              <a:rPr lang="pt-PT" dirty="0" err="1"/>
              <a:t>High</a:t>
            </a:r>
            <a:r>
              <a:rPr lang="pt-PT" dirty="0"/>
              <a:t>-volume, </a:t>
            </a:r>
            <a:r>
              <a:rPr lang="pt-PT" dirty="0" err="1"/>
              <a:t>imbalanced</a:t>
            </a:r>
            <a:r>
              <a:rPr lang="pt-PT" dirty="0"/>
              <a:t> </a:t>
            </a:r>
            <a:r>
              <a:rPr lang="pt-PT" dirty="0" err="1"/>
              <a:t>classification</a:t>
            </a:r>
            <a:r>
              <a:rPr lang="pt-PT" dirty="0"/>
              <a:t> (</a:t>
            </a:r>
            <a:r>
              <a:rPr lang="pt-PT" dirty="0" err="1"/>
              <a:t>numeric</a:t>
            </a:r>
            <a:r>
              <a:rPr lang="pt-PT" dirty="0"/>
              <a:t>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).</a:t>
            </a:r>
          </a:p>
          <a:p>
            <a:pPr lvl="1"/>
            <a:r>
              <a:rPr lang="pt-PT" b="1" dirty="0"/>
              <a:t>elec2:</a:t>
            </a:r>
            <a:r>
              <a:rPr lang="pt-PT" dirty="0"/>
              <a:t> Standard non-</a:t>
            </a:r>
            <a:r>
              <a:rPr lang="pt-PT" dirty="0" err="1"/>
              <a:t>stationary</a:t>
            </a:r>
            <a:r>
              <a:rPr lang="pt-PT" dirty="0"/>
              <a:t> </a:t>
            </a:r>
            <a:r>
              <a:rPr lang="pt-PT" dirty="0" err="1"/>
              <a:t>benchmark</a:t>
            </a:r>
            <a:r>
              <a:rPr lang="pt-PT" dirty="0"/>
              <a:t> </a:t>
            </a:r>
            <a:r>
              <a:rPr lang="pt-PT" dirty="0" err="1"/>
              <a:t>stream</a:t>
            </a:r>
            <a:r>
              <a:rPr lang="pt-PT" dirty="0"/>
              <a:t>.</a:t>
            </a:r>
          </a:p>
          <a:p>
            <a:pPr lvl="1"/>
            <a:r>
              <a:rPr lang="pt-PT" b="1" dirty="0"/>
              <a:t>CIC </a:t>
            </a:r>
            <a:r>
              <a:rPr lang="pt-PT" b="1" dirty="0" err="1"/>
              <a:t>IoT</a:t>
            </a:r>
            <a:r>
              <a:rPr lang="pt-PT" b="1" dirty="0"/>
              <a:t>-DIAD:</a:t>
            </a:r>
            <a:r>
              <a:rPr lang="pt-PT" dirty="0"/>
              <a:t> Real-</a:t>
            </a:r>
            <a:r>
              <a:rPr lang="pt-PT" dirty="0" err="1"/>
              <a:t>world</a:t>
            </a:r>
            <a:r>
              <a:rPr lang="pt-PT" dirty="0"/>
              <a:t> </a:t>
            </a:r>
            <a:r>
              <a:rPr lang="pt-PT" dirty="0" err="1"/>
              <a:t>IoT</a:t>
            </a:r>
            <a:r>
              <a:rPr lang="pt-PT" dirty="0"/>
              <a:t> network </a:t>
            </a:r>
            <a:r>
              <a:rPr lang="pt-PT" dirty="0" err="1"/>
              <a:t>traffic</a:t>
            </a:r>
            <a:r>
              <a:rPr lang="pt-PT" dirty="0"/>
              <a:t> (</a:t>
            </a:r>
            <a:r>
              <a:rPr lang="pt-PT" dirty="0" err="1"/>
              <a:t>DDoS</a:t>
            </a:r>
            <a:r>
              <a:rPr lang="pt-PT" dirty="0"/>
              <a:t> </a:t>
            </a:r>
            <a:r>
              <a:rPr lang="pt-PT" dirty="0" err="1"/>
              <a:t>binary</a:t>
            </a:r>
            <a:r>
              <a:rPr lang="pt-PT" dirty="0"/>
              <a:t> </a:t>
            </a:r>
            <a:r>
              <a:rPr lang="pt-PT" dirty="0" err="1"/>
              <a:t>classification</a:t>
            </a:r>
            <a:r>
              <a:rPr lang="pt-PT" dirty="0"/>
              <a:t>).</a:t>
            </a:r>
          </a:p>
          <a:p>
            <a:r>
              <a:rPr lang="pt-PT" sz="2600" b="1" dirty="0" err="1"/>
              <a:t>Configuration</a:t>
            </a:r>
            <a:r>
              <a:rPr lang="pt-PT" sz="2600" b="1" dirty="0"/>
              <a:t>:</a:t>
            </a:r>
            <a:r>
              <a:rPr lang="pt-PT" sz="2600" dirty="0"/>
              <a:t> </a:t>
            </a:r>
            <a:r>
              <a:rPr lang="pt-PT" dirty="0"/>
              <a:t>5, 10, </a:t>
            </a:r>
            <a:r>
              <a:rPr lang="pt-PT" dirty="0" err="1"/>
              <a:t>and</a:t>
            </a:r>
            <a:r>
              <a:rPr lang="pt-PT" dirty="0"/>
              <a:t> 20-client </a:t>
            </a:r>
            <a:r>
              <a:rPr lang="pt-PT" dirty="0" err="1"/>
              <a:t>federations</a:t>
            </a:r>
            <a:r>
              <a:rPr lang="pt-PT" dirty="0"/>
              <a:t>; </a:t>
            </a:r>
            <a:r>
              <a:rPr lang="pt-PT" dirty="0" err="1"/>
              <a:t>client</a:t>
            </a:r>
            <a:r>
              <a:rPr lang="pt-PT" dirty="0"/>
              <a:t> </a:t>
            </a:r>
            <a:r>
              <a:rPr lang="pt-PT" dirty="0" err="1"/>
              <a:t>grace</a:t>
            </a:r>
            <a:r>
              <a:rPr lang="pt-PT" dirty="0"/>
              <a:t> </a:t>
            </a:r>
            <a:r>
              <a:rPr lang="pt-PT" dirty="0" err="1"/>
              <a:t>period</a:t>
            </a:r>
            <a:r>
              <a:rPr lang="pt-PT" dirty="0"/>
              <a:t> </a:t>
            </a:r>
            <a:r>
              <a:rPr lang="pt-PT" dirty="0" err="1"/>
              <a:t>scaled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 </a:t>
            </a:r>
            <a:r>
              <a:rPr lang="pt-PT" dirty="0">
                <a:effectLst/>
              </a:rPr>
              <a:t>K</a:t>
            </a:r>
            <a:r>
              <a:rPr lang="pt-PT" dirty="0"/>
              <a:t> (</a:t>
            </a:r>
            <a:r>
              <a:rPr lang="pt-PT" dirty="0" err="1"/>
              <a:t>G</a:t>
            </a:r>
            <a:r>
              <a:rPr lang="pt-PT" baseline="-25000" dirty="0" err="1">
                <a:effectLst/>
              </a:rPr>
              <a:t>fed</a:t>
            </a:r>
            <a:r>
              <a:rPr lang="pt-PT" dirty="0"/>
              <a:t>​=</a:t>
            </a:r>
            <a:r>
              <a:rPr lang="pt-PT" dirty="0" err="1"/>
              <a:t>G</a:t>
            </a:r>
            <a:r>
              <a:rPr lang="pt-PT" baseline="-25000" dirty="0" err="1">
                <a:effectLst/>
              </a:rPr>
              <a:t>central</a:t>
            </a:r>
            <a:r>
              <a:rPr lang="pt-PT" dirty="0"/>
              <a:t>​/</a:t>
            </a:r>
            <a:r>
              <a:rPr lang="pt-PT" dirty="0">
                <a:effectLst/>
              </a:rPr>
              <a:t>K</a:t>
            </a:r>
            <a:r>
              <a:rPr lang="pt-PT" dirty="0"/>
              <a:t>).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92B54DB-6590-315B-B875-291FE4A8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19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0399561-F2BD-7771-5F65-4B804EB0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Experimental Setup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5156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0E4106A-53B9-DC74-CDFB-179FDA2F7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address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intersection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two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demanding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600" b="0" i="0" u="none" strike="noStrike" dirty="0" err="1">
                <a:solidFill>
                  <a:srgbClr val="000000"/>
                </a:solidFill>
                <a:effectLst/>
              </a:rPr>
              <a:t>paradigms</a:t>
            </a:r>
            <a:r>
              <a:rPr lang="pt-PT" sz="26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Online </a:t>
            </a:r>
            <a:r>
              <a:rPr lang="pt-PT" sz="1900" b="1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1" i="0" u="none" strike="noStrike" dirty="0" err="1">
                <a:solidFill>
                  <a:srgbClr val="000000"/>
                </a:solidFill>
                <a:effectLst/>
              </a:rPr>
              <a:t>from</a:t>
            </a:r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pt-PT" sz="1900" b="1" i="0" u="none" strike="noStrike" dirty="0" err="1">
                <a:solidFill>
                  <a:srgbClr val="000000"/>
                </a:solidFill>
                <a:effectLst/>
              </a:rPr>
              <a:t>Streams</a:t>
            </a:r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Requires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incremental, single-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pass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algorithms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capable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handling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continuous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unbounded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non-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stationary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data.</a:t>
            </a:r>
          </a:p>
          <a:p>
            <a:pPr lvl="1"/>
            <a:r>
              <a:rPr lang="pt-PT" sz="1900" b="1" i="0" u="none" strike="noStrike" dirty="0" err="1">
                <a:solidFill>
                  <a:srgbClr val="000000"/>
                </a:solidFill>
                <a:effectLst/>
              </a:rPr>
              <a:t>Federated</a:t>
            </a:r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1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1900" b="1" i="0" u="none" strike="noStrike" dirty="0">
                <a:solidFill>
                  <a:srgbClr val="000000"/>
                </a:solidFill>
                <a:effectLst/>
              </a:rPr>
              <a:t> (FL):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Mandated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privacy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communication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bottlenecks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, data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decentralized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introducing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heterogeneity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 (non-IID) as a core </a:t>
            </a:r>
            <a:r>
              <a:rPr lang="pt-PT" sz="1900" b="0" i="0" u="none" strike="noStrike" dirty="0" err="1">
                <a:solidFill>
                  <a:srgbClr val="000000"/>
                </a:solidFill>
                <a:effectLst/>
              </a:rPr>
              <a:t>challenge</a:t>
            </a:r>
            <a:r>
              <a:rPr lang="pt-PT" sz="19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pt-PT" sz="19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422B14B-60EF-DAC9-0860-29C8359A9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7263F68-23C5-0605-FEC9-6E0685A72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Confluence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Challenges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Streaming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Federation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300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C01B03D-E98A-F238-866D-F1E0C26F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4D1F88-60B7-395B-1CC9-EBE0DFA3F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(I):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Aggregation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Comparison</a:t>
            </a:r>
            <a:endParaRPr lang="pt-PT" dirty="0"/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F31CA421-2363-2F5E-A17D-C7D73E50DE18}"/>
              </a:ext>
            </a:extLst>
          </p:cNvPr>
          <p:cNvSpPr/>
          <p:nvPr/>
        </p:nvSpPr>
        <p:spPr>
          <a:xfrm>
            <a:off x="622296" y="2171700"/>
            <a:ext cx="5054604" cy="635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Evaluating</a:t>
            </a:r>
            <a:r>
              <a:rPr lang="pt-PT" sz="2000" dirty="0"/>
              <a:t> </a:t>
            </a:r>
            <a:r>
              <a:rPr lang="pt-PT" sz="2000" dirty="0" err="1"/>
              <a:t>predictive</a:t>
            </a:r>
            <a:r>
              <a:rPr lang="pt-PT" sz="2000" dirty="0"/>
              <a:t> </a:t>
            </a:r>
            <a:r>
              <a:rPr lang="pt-PT" sz="2000" dirty="0" err="1"/>
              <a:t>quality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coordination</a:t>
            </a:r>
            <a:r>
              <a:rPr lang="pt-PT" sz="2000" dirty="0"/>
              <a:t> </a:t>
            </a:r>
            <a:r>
              <a:rPr lang="pt-PT" sz="2000" dirty="0" err="1"/>
              <a:t>efficiency</a:t>
            </a:r>
            <a:r>
              <a:rPr lang="pt-PT" sz="2000" dirty="0"/>
              <a:t> – KDD99 (10 </a:t>
            </a:r>
            <a:r>
              <a:rPr lang="pt-PT" sz="2000" dirty="0" err="1"/>
              <a:t>clients</a:t>
            </a:r>
            <a:r>
              <a:rPr lang="pt-PT" sz="2000" dirty="0"/>
              <a:t>)</a:t>
            </a: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B88647C7-C5B3-9E29-28F5-CFD24D1CE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888281"/>
              </p:ext>
            </p:extLst>
          </p:nvPr>
        </p:nvGraphicFramePr>
        <p:xfrm>
          <a:off x="622298" y="3106419"/>
          <a:ext cx="5054604" cy="2832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1">
                  <a:extLst>
                    <a:ext uri="{9D8B030D-6E8A-4147-A177-3AD203B41FA5}">
                      <a16:colId xmlns:a16="http://schemas.microsoft.com/office/drawing/2014/main" val="3372231369"/>
                    </a:ext>
                  </a:extLst>
                </a:gridCol>
                <a:gridCol w="1263651">
                  <a:extLst>
                    <a:ext uri="{9D8B030D-6E8A-4147-A177-3AD203B41FA5}">
                      <a16:colId xmlns:a16="http://schemas.microsoft.com/office/drawing/2014/main" val="1830851471"/>
                    </a:ext>
                  </a:extLst>
                </a:gridCol>
                <a:gridCol w="1116189">
                  <a:extLst>
                    <a:ext uri="{9D8B030D-6E8A-4147-A177-3AD203B41FA5}">
                      <a16:colId xmlns:a16="http://schemas.microsoft.com/office/drawing/2014/main" val="1224580614"/>
                    </a:ext>
                  </a:extLst>
                </a:gridCol>
                <a:gridCol w="1411113">
                  <a:extLst>
                    <a:ext uri="{9D8B030D-6E8A-4147-A177-3AD203B41FA5}">
                      <a16:colId xmlns:a16="http://schemas.microsoft.com/office/drawing/2014/main" val="1623409427"/>
                    </a:ext>
                  </a:extLst>
                </a:gridCol>
              </a:tblGrid>
              <a:tr h="708237">
                <a:tc>
                  <a:txBody>
                    <a:bodyPr/>
                    <a:lstStyle/>
                    <a:p>
                      <a:endParaRPr lang="pt-PT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Splits</a:t>
                      </a:r>
                      <a:endParaRPr lang="pt-PT" sz="2000" dirty="0"/>
                    </a:p>
                  </a:txBody>
                  <a:tcPr anchor="ctr">
                    <a:solidFill>
                      <a:srgbClr val="174A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Rounds</a:t>
                      </a:r>
                    </a:p>
                  </a:txBody>
                  <a:tcPr anchor="ctr">
                    <a:solidFill>
                      <a:srgbClr val="174A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F1-score %</a:t>
                      </a:r>
                    </a:p>
                  </a:txBody>
                  <a:tcPr anchor="ctr">
                    <a:solidFill>
                      <a:srgbClr val="174A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815771"/>
                  </a:ext>
                </a:extLst>
              </a:tr>
              <a:tr h="708237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Quorum</a:t>
                      </a:r>
                      <a:endParaRPr lang="pt-PT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5</a:t>
                      </a:r>
                    </a:p>
                  </a:txBody>
                  <a:tcPr anchor="ctr">
                    <a:solidFill>
                      <a:srgbClr val="CFE0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4292</a:t>
                      </a:r>
                    </a:p>
                  </a:txBody>
                  <a:tcPr anchor="ctr">
                    <a:solidFill>
                      <a:srgbClr val="174A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21.76</a:t>
                      </a:r>
                    </a:p>
                  </a:txBody>
                  <a:tcPr anchor="ctr">
                    <a:solidFill>
                      <a:srgbClr val="B8CD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001679"/>
                  </a:ext>
                </a:extLst>
              </a:tr>
              <a:tr h="708237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Merit</a:t>
                      </a:r>
                      <a:endParaRPr lang="pt-PT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22</a:t>
                      </a:r>
                    </a:p>
                  </a:txBody>
                  <a:tcPr anchor="ctr">
                    <a:solidFill>
                      <a:srgbClr val="2B63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104</a:t>
                      </a:r>
                    </a:p>
                  </a:txBody>
                  <a:tcPr anchor="ctr">
                    <a:solidFill>
                      <a:srgbClr val="6F95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26.06</a:t>
                      </a:r>
                    </a:p>
                  </a:txBody>
                  <a:tcPr anchor="ctr">
                    <a:solidFill>
                      <a:srgbClr val="3A6F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87524"/>
                  </a:ext>
                </a:extLst>
              </a:tr>
              <a:tr h="708237">
                <a:tc>
                  <a:txBody>
                    <a:bodyPr/>
                    <a:lstStyle/>
                    <a:p>
                      <a:pPr algn="ctr"/>
                      <a:r>
                        <a:rPr lang="pt-PT" sz="2000" dirty="0" err="1"/>
                        <a:t>Majority</a:t>
                      </a:r>
                      <a:endParaRPr lang="pt-PT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18</a:t>
                      </a:r>
                    </a:p>
                  </a:txBody>
                  <a:tcPr anchor="ctr">
                    <a:solidFill>
                      <a:srgbClr val="5B86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19</a:t>
                      </a:r>
                    </a:p>
                  </a:txBody>
                  <a:tcPr anchor="ctr">
                    <a:solidFill>
                      <a:srgbClr val="D7E3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000" dirty="0"/>
                        <a:t>26.46</a:t>
                      </a:r>
                    </a:p>
                  </a:txBody>
                  <a:tcPr anchor="ctr">
                    <a:solidFill>
                      <a:srgbClr val="2F66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340046"/>
                  </a:ext>
                </a:extLst>
              </a:tr>
            </a:tbl>
          </a:graphicData>
        </a:graphic>
      </p:graphicFrame>
      <p:sp>
        <p:nvSpPr>
          <p:cNvPr id="15" name="Marcador de Posição do Texto 1">
            <a:extLst>
              <a:ext uri="{FF2B5EF4-FFF2-40B4-BE49-F238E27FC236}">
                <a16:creationId xmlns:a16="http://schemas.microsoft.com/office/drawing/2014/main" id="{FAAB8106-7320-BB64-5D89-2F25C6F57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100" y="1839072"/>
            <a:ext cx="5588000" cy="4403725"/>
          </a:xfrm>
        </p:spPr>
        <p:txBody>
          <a:bodyPr>
            <a:normAutofit fontScale="92500" lnSpcReduction="20000"/>
          </a:bodyPr>
          <a:lstStyle/>
          <a:p>
            <a:r>
              <a:rPr lang="pt-PT" b="1" dirty="0" err="1"/>
              <a:t>Quorum-based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overly</a:t>
            </a:r>
            <a:r>
              <a:rPr lang="pt-PT" dirty="0"/>
              <a:t> </a:t>
            </a:r>
            <a:r>
              <a:rPr lang="pt-PT" dirty="0" err="1"/>
              <a:t>conservative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leads to </a:t>
            </a:r>
            <a:r>
              <a:rPr lang="pt-PT" dirty="0" err="1"/>
              <a:t>structural</a:t>
            </a:r>
            <a:r>
              <a:rPr lang="pt-PT" dirty="0"/>
              <a:t> </a:t>
            </a:r>
            <a:r>
              <a:rPr lang="pt-PT" dirty="0" err="1"/>
              <a:t>stagnation</a:t>
            </a:r>
            <a:r>
              <a:rPr lang="pt-PT" dirty="0"/>
              <a:t> (e.g., KDD99, 10 </a:t>
            </a:r>
            <a:r>
              <a:rPr lang="pt-PT" dirty="0" err="1"/>
              <a:t>clients</a:t>
            </a:r>
            <a:r>
              <a:rPr lang="pt-PT" dirty="0"/>
              <a:t>: 5 </a:t>
            </a:r>
            <a:r>
              <a:rPr lang="pt-PT" dirty="0" err="1"/>
              <a:t>splits</a:t>
            </a:r>
            <a:r>
              <a:rPr lang="pt-PT" dirty="0"/>
              <a:t> in 4292 rounds).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demonstrates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difficulty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achieving</a:t>
            </a:r>
            <a:r>
              <a:rPr lang="pt-PT" dirty="0"/>
              <a:t> </a:t>
            </a:r>
            <a:r>
              <a:rPr lang="pt-PT" dirty="0" err="1"/>
              <a:t>statistical</a:t>
            </a:r>
            <a:r>
              <a:rPr lang="pt-PT" dirty="0"/>
              <a:t> </a:t>
            </a:r>
            <a:r>
              <a:rPr lang="pt-PT" dirty="0" err="1"/>
              <a:t>consensus</a:t>
            </a:r>
            <a:r>
              <a:rPr lang="pt-PT" dirty="0"/>
              <a:t> in non-IID </a:t>
            </a:r>
            <a:r>
              <a:rPr lang="pt-PT" dirty="0" err="1"/>
              <a:t>settings</a:t>
            </a:r>
            <a:r>
              <a:rPr lang="pt-PT" dirty="0"/>
              <a:t>.</a:t>
            </a:r>
          </a:p>
          <a:p>
            <a:r>
              <a:rPr lang="pt-PT" b="1" dirty="0" err="1"/>
              <a:t>Merit-based</a:t>
            </a:r>
            <a:r>
              <a:rPr lang="pt-PT" dirty="0"/>
              <a:t> </a:t>
            </a:r>
            <a:r>
              <a:rPr lang="pt-PT" dirty="0" err="1"/>
              <a:t>promotes</a:t>
            </a:r>
            <a:r>
              <a:rPr lang="pt-PT" dirty="0"/>
              <a:t> </a:t>
            </a:r>
            <a:r>
              <a:rPr lang="pt-PT" dirty="0" err="1"/>
              <a:t>rapid</a:t>
            </a:r>
            <a:r>
              <a:rPr lang="pt-PT" dirty="0"/>
              <a:t> </a:t>
            </a:r>
            <a:r>
              <a:rPr lang="pt-PT" dirty="0" err="1"/>
              <a:t>growth</a:t>
            </a:r>
            <a:r>
              <a:rPr lang="pt-PT" dirty="0"/>
              <a:t> (e.g., KDD99, 5 </a:t>
            </a:r>
            <a:r>
              <a:rPr lang="pt-PT" dirty="0" err="1"/>
              <a:t>clients</a:t>
            </a:r>
            <a:r>
              <a:rPr lang="pt-PT" dirty="0"/>
              <a:t>: 48 </a:t>
            </a:r>
            <a:r>
              <a:rPr lang="pt-PT" dirty="0" err="1"/>
              <a:t>splits</a:t>
            </a:r>
            <a:r>
              <a:rPr lang="pt-PT" dirty="0"/>
              <a:t>)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incurs</a:t>
            </a:r>
            <a:r>
              <a:rPr lang="pt-PT" dirty="0"/>
              <a:t> </a:t>
            </a: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communication</a:t>
            </a:r>
            <a:r>
              <a:rPr lang="pt-PT" dirty="0"/>
              <a:t> </a:t>
            </a:r>
            <a:r>
              <a:rPr lang="pt-PT" dirty="0" err="1"/>
              <a:t>costs</a:t>
            </a:r>
            <a:r>
              <a:rPr lang="pt-PT" dirty="0"/>
              <a:t>.</a:t>
            </a:r>
          </a:p>
          <a:p>
            <a:r>
              <a:rPr lang="pt-PT" b="1" dirty="0" err="1"/>
              <a:t>Majority</a:t>
            </a:r>
            <a:r>
              <a:rPr lang="pt-PT" b="1" dirty="0"/>
              <a:t>-vote</a:t>
            </a:r>
            <a:r>
              <a:rPr lang="pt-PT" dirty="0"/>
              <a:t> 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</a:t>
            </a:r>
            <a:r>
              <a:rPr lang="pt-PT" dirty="0" err="1"/>
              <a:t>robust</a:t>
            </a:r>
            <a:r>
              <a:rPr lang="pt-PT" dirty="0"/>
              <a:t> </a:t>
            </a:r>
            <a:r>
              <a:rPr lang="pt-PT" dirty="0" err="1"/>
              <a:t>trade-off</a:t>
            </a:r>
            <a:r>
              <a:rPr lang="pt-PT" dirty="0"/>
              <a:t>, </a:t>
            </a:r>
            <a:r>
              <a:rPr lang="pt-PT" dirty="0" err="1"/>
              <a:t>achieving</a:t>
            </a:r>
            <a:r>
              <a:rPr lang="pt-PT" dirty="0"/>
              <a:t> F1-scores </a:t>
            </a:r>
            <a:r>
              <a:rPr lang="pt-PT" dirty="0" err="1"/>
              <a:t>comparable</a:t>
            </a:r>
            <a:r>
              <a:rPr lang="pt-PT" dirty="0"/>
              <a:t> to </a:t>
            </a:r>
            <a:r>
              <a:rPr lang="pt-PT" dirty="0" err="1"/>
              <a:t>Merit-based</a:t>
            </a:r>
            <a:r>
              <a:rPr lang="pt-PT" dirty="0"/>
              <a:t>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significantly</a:t>
            </a:r>
            <a:r>
              <a:rPr lang="pt-PT" dirty="0"/>
              <a:t> </a:t>
            </a:r>
            <a:r>
              <a:rPr lang="pt-PT" dirty="0" err="1"/>
              <a:t>lower</a:t>
            </a:r>
            <a:r>
              <a:rPr lang="pt-PT" dirty="0"/>
              <a:t> </a:t>
            </a:r>
            <a:r>
              <a:rPr lang="pt-PT" dirty="0" err="1"/>
              <a:t>communication</a:t>
            </a:r>
            <a:r>
              <a:rPr lang="pt-PT" dirty="0"/>
              <a:t> </a:t>
            </a:r>
            <a:r>
              <a:rPr lang="pt-PT" dirty="0" err="1"/>
              <a:t>overhead</a:t>
            </a:r>
            <a:r>
              <a:rPr lang="pt-PT" dirty="0"/>
              <a:t> (e.g., KDD99, 10 </a:t>
            </a:r>
            <a:r>
              <a:rPr lang="pt-PT" dirty="0" err="1"/>
              <a:t>clients</a:t>
            </a:r>
            <a:r>
              <a:rPr lang="pt-PT" dirty="0"/>
              <a:t>: 18 </a:t>
            </a:r>
            <a:r>
              <a:rPr lang="pt-PT" dirty="0" err="1"/>
              <a:t>splits</a:t>
            </a:r>
            <a:r>
              <a:rPr lang="pt-PT" dirty="0"/>
              <a:t> in 19 rounds).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31769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C3CB3-3DAC-4FE8-46DA-6729BE040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21CA140-63A6-49FE-962A-9D4395CD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496FAD9-FBBC-5060-D26B-A74A8AC1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(I):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Aggregation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Comparison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E1D9FD5-6334-5CA2-6AE6-60B45FFA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732838"/>
              </p:ext>
            </p:extLst>
          </p:nvPr>
        </p:nvGraphicFramePr>
        <p:xfrm>
          <a:off x="576199" y="2228449"/>
          <a:ext cx="11267163" cy="4363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2912">
                  <a:extLst>
                    <a:ext uri="{9D8B030D-6E8A-4147-A177-3AD203B41FA5}">
                      <a16:colId xmlns:a16="http://schemas.microsoft.com/office/drawing/2014/main" val="2093636736"/>
                    </a:ext>
                  </a:extLst>
                </a:gridCol>
                <a:gridCol w="846667">
                  <a:extLst>
                    <a:ext uri="{9D8B030D-6E8A-4147-A177-3AD203B41FA5}">
                      <a16:colId xmlns:a16="http://schemas.microsoft.com/office/drawing/2014/main" val="4146752001"/>
                    </a:ext>
                  </a:extLst>
                </a:gridCol>
                <a:gridCol w="1772355">
                  <a:extLst>
                    <a:ext uri="{9D8B030D-6E8A-4147-A177-3AD203B41FA5}">
                      <a16:colId xmlns:a16="http://schemas.microsoft.com/office/drawing/2014/main" val="1376665671"/>
                    </a:ext>
                  </a:extLst>
                </a:gridCol>
                <a:gridCol w="1614311">
                  <a:extLst>
                    <a:ext uri="{9D8B030D-6E8A-4147-A177-3AD203B41FA5}">
                      <a16:colId xmlns:a16="http://schemas.microsoft.com/office/drawing/2014/main" val="3376504699"/>
                    </a:ext>
                  </a:extLst>
                </a:gridCol>
                <a:gridCol w="1095023">
                  <a:extLst>
                    <a:ext uri="{9D8B030D-6E8A-4147-A177-3AD203B41FA5}">
                      <a16:colId xmlns:a16="http://schemas.microsoft.com/office/drawing/2014/main" val="1732790237"/>
                    </a:ext>
                  </a:extLst>
                </a:gridCol>
                <a:gridCol w="1569155">
                  <a:extLst>
                    <a:ext uri="{9D8B030D-6E8A-4147-A177-3AD203B41FA5}">
                      <a16:colId xmlns:a16="http://schemas.microsoft.com/office/drawing/2014/main" val="369212945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24387346"/>
                    </a:ext>
                  </a:extLst>
                </a:gridCol>
                <a:gridCol w="1604340">
                  <a:extLst>
                    <a:ext uri="{9D8B030D-6E8A-4147-A177-3AD203B41FA5}">
                      <a16:colId xmlns:a16="http://schemas.microsoft.com/office/drawing/2014/main" val="23514863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74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Clients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174A8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(%)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F1-Score (%)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Splits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Centralized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(%)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Centralized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F1 (%)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Centralized</a:t>
                      </a:r>
                      <a:r>
                        <a:rPr lang="pt-PT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PT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Splits</a:t>
                      </a:r>
                      <a:endParaRPr lang="pt-PT" sz="16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311216"/>
                  </a:ext>
                </a:extLst>
              </a:tr>
              <a:tr h="429643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KDD99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5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99.22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26.75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99.69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33.10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37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35980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98.87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26.46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18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16290541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20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98.30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27.31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8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9509229"/>
                  </a:ext>
                </a:extLst>
              </a:tr>
              <a:tr h="429643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elec2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5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73.56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47.95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78.63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51.90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376591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73.76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47.76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6415633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20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73.32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47.37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0883395"/>
                  </a:ext>
                </a:extLst>
              </a:tr>
              <a:tr h="429643">
                <a:tc rowSpan="3"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CIC </a:t>
                      </a:r>
                      <a:r>
                        <a:rPr lang="pt-PT" sz="1600" u="none" strike="noStrike" dirty="0" err="1">
                          <a:effectLst/>
                        </a:rPr>
                        <a:t>IoT</a:t>
                      </a:r>
                      <a:r>
                        <a:rPr lang="pt-PT" sz="1600" u="none" strike="noStrike" dirty="0">
                          <a:effectLst/>
                        </a:rPr>
                        <a:t>-DIAD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5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99.94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66.63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88.34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58.89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110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316698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10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99.44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66.28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88.28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58.82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42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89394"/>
                  </a:ext>
                </a:extLst>
              </a:tr>
              <a:tr h="42964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20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99.91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66.57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92.62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>
                          <a:effectLst/>
                        </a:rPr>
                        <a:t>60.79</a:t>
                      </a:r>
                      <a:endParaRPr lang="pt-PT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600" u="none" strike="noStrike" dirty="0">
                          <a:effectLst/>
                        </a:rPr>
                        <a:t>158</a:t>
                      </a:r>
                      <a:endParaRPr lang="pt-PT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761756"/>
                  </a:ext>
                </a:extLst>
              </a:tr>
            </a:tbl>
          </a:graphicData>
        </a:graphic>
      </p:graphicFrame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6C839781-2C4D-609B-0026-78305CECCF03}"/>
              </a:ext>
            </a:extLst>
          </p:cNvPr>
          <p:cNvSpPr/>
          <p:nvPr/>
        </p:nvSpPr>
        <p:spPr>
          <a:xfrm>
            <a:off x="576198" y="1309789"/>
            <a:ext cx="11267163" cy="635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dirty="0" err="1"/>
              <a:t>Evaluating</a:t>
            </a:r>
            <a:r>
              <a:rPr lang="pt-PT" sz="2000" dirty="0"/>
              <a:t> </a:t>
            </a:r>
            <a:r>
              <a:rPr lang="pt-PT" sz="2000" dirty="0" err="1"/>
              <a:t>predictive</a:t>
            </a:r>
            <a:r>
              <a:rPr lang="pt-PT" sz="2000" dirty="0"/>
              <a:t> </a:t>
            </a:r>
            <a:r>
              <a:rPr lang="pt-PT" sz="2000" dirty="0" err="1"/>
              <a:t>quality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coordination</a:t>
            </a:r>
            <a:r>
              <a:rPr lang="pt-PT" sz="2000" dirty="0"/>
              <a:t> </a:t>
            </a:r>
            <a:r>
              <a:rPr lang="pt-PT" sz="2000" dirty="0" err="1"/>
              <a:t>efficiency</a:t>
            </a:r>
            <a:r>
              <a:rPr lang="pt-PT" sz="2000" dirty="0"/>
              <a:t> – </a:t>
            </a:r>
            <a:r>
              <a:rPr lang="pt-PT" sz="2000" dirty="0" err="1"/>
              <a:t>Majority</a:t>
            </a:r>
            <a:r>
              <a:rPr lang="pt-PT" sz="2000" dirty="0"/>
              <a:t>-Vote </a:t>
            </a:r>
            <a:r>
              <a:rPr lang="pt-PT" sz="2000" dirty="0" err="1"/>
              <a:t>Aggregation</a:t>
            </a:r>
            <a:r>
              <a:rPr lang="pt-PT" sz="2000" dirty="0"/>
              <a:t> </a:t>
            </a:r>
            <a:r>
              <a:rPr lang="pt-PT" sz="2000" dirty="0" err="1"/>
              <a:t>Strategy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213776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00BEA-2880-9527-76CB-050FB31D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80D7431-BC05-3F69-9690-222248A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672D740-7C3D-D894-1201-32B0810B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923740" cy="1327754"/>
          </a:xfrm>
        </p:spPr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(II):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Federated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vs.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Centralized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-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Structural</a:t>
            </a:r>
            <a:endParaRPr lang="pt-PT" dirty="0"/>
          </a:p>
        </p:txBody>
      </p:sp>
      <p:pic>
        <p:nvPicPr>
          <p:cNvPr id="6" name="Imagem 5" descr="Uma imagem com texto, file, diagrama, Gráfico&#10;&#10;Os conteúdos gerados por IA poderão estar incorretos.">
            <a:extLst>
              <a:ext uri="{FF2B5EF4-FFF2-40B4-BE49-F238E27FC236}">
                <a16:creationId xmlns:a16="http://schemas.microsoft.com/office/drawing/2014/main" id="{C17F5AC5-CF55-FFFC-6C61-38F2E99D3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1" y="1100912"/>
            <a:ext cx="4699348" cy="28196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CEF8EC9-C995-59A2-1D6C-CD6D15688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450" y="1100912"/>
            <a:ext cx="4699348" cy="28196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9108C4-2C5D-6A0E-BC15-583146A9A1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136" y="3920521"/>
            <a:ext cx="4886611" cy="29319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D05254-E355-377B-7208-2CF65DA2D877}"/>
              </a:ext>
            </a:extLst>
          </p:cNvPr>
          <p:cNvSpPr txBox="1"/>
          <p:nvPr/>
        </p:nvSpPr>
        <p:spPr>
          <a:xfrm>
            <a:off x="2387361" y="3811011"/>
            <a:ext cx="118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(a) KDD99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CFC9C7-36EA-A704-D6D7-1B8CEB9DAAD7}"/>
              </a:ext>
            </a:extLst>
          </p:cNvPr>
          <p:cNvSpPr txBox="1"/>
          <p:nvPr/>
        </p:nvSpPr>
        <p:spPr>
          <a:xfrm>
            <a:off x="9527088" y="381101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(b) elec2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97FD149-F51A-4BBD-9226-008449B9115B}"/>
              </a:ext>
            </a:extLst>
          </p:cNvPr>
          <p:cNvSpPr txBox="1"/>
          <p:nvPr/>
        </p:nvSpPr>
        <p:spPr>
          <a:xfrm>
            <a:off x="8001109" y="6429652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(c) CIC </a:t>
            </a:r>
            <a:r>
              <a:rPr lang="pt-PT" dirty="0" err="1"/>
              <a:t>IoT</a:t>
            </a:r>
            <a:r>
              <a:rPr lang="pt-PT" dirty="0"/>
              <a:t>-DIAD</a:t>
            </a:r>
          </a:p>
        </p:txBody>
      </p:sp>
    </p:spTree>
    <p:extLst>
      <p:ext uri="{BB962C8B-B14F-4D97-AF65-F5344CB8AC3E}">
        <p14:creationId xmlns:p14="http://schemas.microsoft.com/office/powerpoint/2010/main" val="121144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A7C29-385D-CAB5-4A70-EC96C61D6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52079B6-E0F1-6913-0875-737DD83F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62A7C26-1553-0941-B2B0-4A440A3E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923740" cy="1327754"/>
          </a:xfrm>
        </p:spPr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(II):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Federated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vs.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Centralized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-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Predictive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3E4B7A-CCAA-BA22-AED6-DF27759FF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291" y="1100912"/>
            <a:ext cx="4699348" cy="281960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78FD50A-53DD-77D7-575B-CFD4838F0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4450" y="1100912"/>
            <a:ext cx="4699348" cy="28196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03AECD-F7B5-0DFB-7EEC-287A01DD9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4136" y="3920521"/>
            <a:ext cx="4886611" cy="293196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02868E-6AAA-09CA-ACA1-C5687D1D9CF2}"/>
              </a:ext>
            </a:extLst>
          </p:cNvPr>
          <p:cNvSpPr txBox="1"/>
          <p:nvPr/>
        </p:nvSpPr>
        <p:spPr>
          <a:xfrm>
            <a:off x="2387361" y="3811011"/>
            <a:ext cx="118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(a) KDD99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2749EAD-799D-1FD0-ACBF-33EFDB409950}"/>
              </a:ext>
            </a:extLst>
          </p:cNvPr>
          <p:cNvSpPr txBox="1"/>
          <p:nvPr/>
        </p:nvSpPr>
        <p:spPr>
          <a:xfrm>
            <a:off x="9527088" y="381101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(b) elec2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4F6A77-68B8-1D4C-AF3A-A45E9168F255}"/>
              </a:ext>
            </a:extLst>
          </p:cNvPr>
          <p:cNvSpPr txBox="1"/>
          <p:nvPr/>
        </p:nvSpPr>
        <p:spPr>
          <a:xfrm>
            <a:off x="8001109" y="6429652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(c) CIC </a:t>
            </a:r>
            <a:r>
              <a:rPr lang="pt-PT" dirty="0" err="1"/>
              <a:t>IoT</a:t>
            </a:r>
            <a:r>
              <a:rPr lang="pt-PT" dirty="0"/>
              <a:t>-DIAD</a:t>
            </a:r>
          </a:p>
        </p:txBody>
      </p:sp>
    </p:spTree>
    <p:extLst>
      <p:ext uri="{BB962C8B-B14F-4D97-AF65-F5344CB8AC3E}">
        <p14:creationId xmlns:p14="http://schemas.microsoft.com/office/powerpoint/2010/main" val="1858471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5CF78FE2-3B07-A218-21A5-A8C8177639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t-PT" b="1" dirty="0" err="1"/>
              <a:t>Structural</a:t>
            </a:r>
            <a:r>
              <a:rPr lang="pt-PT" b="1" dirty="0"/>
              <a:t>:</a:t>
            </a:r>
            <a:r>
              <a:rPr lang="pt-PT" dirty="0"/>
              <a:t> </a:t>
            </a:r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models</a:t>
            </a:r>
            <a:r>
              <a:rPr lang="pt-PT" dirty="0"/>
              <a:t> are </a:t>
            </a:r>
            <a:r>
              <a:rPr lang="pt-PT" dirty="0" err="1"/>
              <a:t>demonstrably</a:t>
            </a:r>
            <a:r>
              <a:rPr lang="pt-PT" dirty="0"/>
              <a:t> </a:t>
            </a:r>
            <a:r>
              <a:rPr lang="pt-PT" dirty="0" err="1"/>
              <a:t>simpler</a:t>
            </a:r>
            <a:r>
              <a:rPr lang="pt-PT" dirty="0"/>
              <a:t> (</a:t>
            </a:r>
            <a:r>
              <a:rPr lang="pt-PT" dirty="0" err="1"/>
              <a:t>fewer</a:t>
            </a:r>
            <a:r>
              <a:rPr lang="pt-PT" dirty="0"/>
              <a:t> nodes/</a:t>
            </a:r>
            <a:r>
              <a:rPr lang="pt-PT" dirty="0" err="1"/>
              <a:t>splits</a:t>
            </a:r>
            <a:r>
              <a:rPr lang="pt-PT" dirty="0"/>
              <a:t>)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grow</a:t>
            </a:r>
            <a:r>
              <a:rPr lang="pt-PT" dirty="0"/>
              <a:t> more </a:t>
            </a:r>
            <a:r>
              <a:rPr lang="pt-PT" dirty="0" err="1"/>
              <a:t>linearly</a:t>
            </a:r>
            <a:r>
              <a:rPr lang="pt-PT" dirty="0"/>
              <a:t> </a:t>
            </a:r>
            <a:r>
              <a:rPr lang="pt-PT" dirty="0" err="1"/>
              <a:t>than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"</a:t>
            </a:r>
            <a:r>
              <a:rPr lang="pt-PT" dirty="0" err="1"/>
              <a:t>bursty</a:t>
            </a:r>
            <a:r>
              <a:rPr lang="pt-PT" dirty="0"/>
              <a:t>" </a:t>
            </a:r>
            <a:r>
              <a:rPr lang="pt-PT" dirty="0" err="1"/>
              <a:t>centralized</a:t>
            </a:r>
            <a:r>
              <a:rPr lang="pt-PT" dirty="0"/>
              <a:t> </a:t>
            </a:r>
            <a:r>
              <a:rPr lang="pt-PT" dirty="0" err="1"/>
              <a:t>counterparts</a:t>
            </a:r>
            <a:r>
              <a:rPr lang="pt-PT" dirty="0"/>
              <a:t> (</a:t>
            </a:r>
            <a:r>
              <a:rPr lang="pt-PT" dirty="0" err="1"/>
              <a:t>blue</a:t>
            </a:r>
            <a:r>
              <a:rPr lang="pt-PT" dirty="0"/>
              <a:t> </a:t>
            </a:r>
            <a:r>
              <a:rPr lang="pt-PT" dirty="0" err="1"/>
              <a:t>lines</a:t>
            </a:r>
            <a:r>
              <a:rPr lang="pt-PT" dirty="0"/>
              <a:t>).</a:t>
            </a:r>
          </a:p>
          <a:p>
            <a:r>
              <a:rPr lang="pt-PT" b="1" dirty="0" err="1"/>
              <a:t>Predictive</a:t>
            </a:r>
            <a:r>
              <a:rPr lang="pt-PT" b="1" dirty="0"/>
              <a:t>:</a:t>
            </a:r>
            <a:r>
              <a:rPr lang="pt-PT" dirty="0"/>
              <a:t> </a:t>
            </a:r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achieves</a:t>
            </a:r>
            <a:r>
              <a:rPr lang="pt-PT" dirty="0"/>
              <a:t> </a:t>
            </a:r>
            <a:r>
              <a:rPr lang="pt-PT" b="1" dirty="0" err="1"/>
              <a:t>comparable</a:t>
            </a:r>
            <a:r>
              <a:rPr lang="pt-PT" b="1" dirty="0"/>
              <a:t> </a:t>
            </a:r>
            <a:r>
              <a:rPr lang="pt-PT" b="1" dirty="0" err="1"/>
              <a:t>accuracy</a:t>
            </a:r>
            <a:r>
              <a:rPr lang="pt-PT" dirty="0"/>
              <a:t> 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baseline</a:t>
            </a:r>
            <a:r>
              <a:rPr lang="pt-PT" dirty="0"/>
              <a:t>. A </a:t>
            </a:r>
            <a:r>
              <a:rPr lang="pt-PT" dirty="0" err="1"/>
              <a:t>moderate</a:t>
            </a:r>
            <a:r>
              <a:rPr lang="pt-PT" dirty="0"/>
              <a:t> gap in </a:t>
            </a:r>
            <a:r>
              <a:rPr lang="pt-PT" b="1" dirty="0"/>
              <a:t>F1-score</a:t>
            </a:r>
            <a:r>
              <a:rPr lang="pt-PT" dirty="0"/>
              <a:t> 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observed</a:t>
            </a:r>
            <a:r>
              <a:rPr lang="pt-PT" dirty="0"/>
              <a:t>, as </a:t>
            </a:r>
            <a:r>
              <a:rPr lang="pt-PT" dirty="0" err="1"/>
              <a:t>expected</a:t>
            </a:r>
            <a:r>
              <a:rPr lang="pt-PT" dirty="0"/>
              <a:t>, </a:t>
            </a:r>
            <a:r>
              <a:rPr lang="pt-PT" dirty="0" err="1"/>
              <a:t>due</a:t>
            </a:r>
            <a:r>
              <a:rPr lang="pt-PT" dirty="0"/>
              <a:t> to local-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thresholds</a:t>
            </a:r>
            <a:r>
              <a:rPr lang="pt-PT" dirty="0"/>
              <a:t> </a:t>
            </a:r>
            <a:r>
              <a:rPr lang="pt-PT" dirty="0" err="1"/>
              <a:t>struggling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global </a:t>
            </a:r>
            <a:r>
              <a:rPr lang="pt-PT" dirty="0" err="1"/>
              <a:t>class</a:t>
            </a:r>
            <a:r>
              <a:rPr lang="pt-PT" dirty="0"/>
              <a:t> </a:t>
            </a:r>
            <a:r>
              <a:rPr lang="pt-PT" dirty="0" err="1"/>
              <a:t>imbalance</a:t>
            </a:r>
            <a:r>
              <a:rPr lang="pt-PT" dirty="0"/>
              <a:t>.</a:t>
            </a:r>
          </a:p>
          <a:p>
            <a:r>
              <a:rPr lang="pt-PT" b="1" dirty="0" err="1"/>
              <a:t>Key</a:t>
            </a:r>
            <a:r>
              <a:rPr lang="pt-PT" b="1" dirty="0"/>
              <a:t> Insight (CIC </a:t>
            </a:r>
            <a:r>
              <a:rPr lang="pt-PT" b="1" dirty="0" err="1"/>
              <a:t>IoT</a:t>
            </a:r>
            <a:r>
              <a:rPr lang="pt-PT" b="1" dirty="0"/>
              <a:t>-DIAD):</a:t>
            </a:r>
            <a:endParaRPr lang="pt-PT" dirty="0"/>
          </a:p>
          <a:p>
            <a:pPr lvl="1"/>
            <a:r>
              <a:rPr lang="pt-PT" sz="2000" dirty="0" err="1"/>
              <a:t>Centralized</a:t>
            </a:r>
            <a:r>
              <a:rPr lang="pt-PT" sz="2000" dirty="0"/>
              <a:t> (20 </a:t>
            </a:r>
            <a:r>
              <a:rPr lang="pt-PT" sz="2000" dirty="0" err="1"/>
              <a:t>devices</a:t>
            </a:r>
            <a:r>
              <a:rPr lang="pt-PT" sz="2000" dirty="0"/>
              <a:t>): 158 </a:t>
            </a:r>
            <a:r>
              <a:rPr lang="pt-PT" sz="2000" dirty="0" err="1"/>
              <a:t>splits</a:t>
            </a:r>
            <a:r>
              <a:rPr lang="pt-PT" sz="2000" dirty="0"/>
              <a:t>, 92.6% </a:t>
            </a:r>
            <a:r>
              <a:rPr lang="pt-PT" sz="2000" dirty="0" err="1"/>
              <a:t>Acc</a:t>
            </a:r>
            <a:r>
              <a:rPr lang="pt-PT" sz="2000" dirty="0"/>
              <a:t>, 60.8% F1.</a:t>
            </a:r>
          </a:p>
          <a:p>
            <a:pPr lvl="1"/>
            <a:r>
              <a:rPr lang="pt-PT" sz="2000" dirty="0" err="1"/>
              <a:t>Fed</a:t>
            </a:r>
            <a:r>
              <a:rPr lang="pt-PT" sz="2000" dirty="0"/>
              <a:t>-VFDT (20 </a:t>
            </a:r>
            <a:r>
              <a:rPr lang="pt-PT" sz="2000" dirty="0" err="1"/>
              <a:t>clients</a:t>
            </a:r>
            <a:r>
              <a:rPr lang="pt-PT" sz="2000" dirty="0"/>
              <a:t>): </a:t>
            </a:r>
            <a:r>
              <a:rPr lang="pt-PT" sz="2000" b="1" dirty="0"/>
              <a:t>1 </a:t>
            </a:r>
            <a:r>
              <a:rPr lang="pt-PT" sz="2000" b="1" dirty="0" err="1"/>
              <a:t>split</a:t>
            </a:r>
            <a:r>
              <a:rPr lang="pt-PT" sz="2000" dirty="0"/>
              <a:t>, </a:t>
            </a:r>
            <a:r>
              <a:rPr lang="pt-PT" sz="2000" b="1" dirty="0"/>
              <a:t>99.9% </a:t>
            </a:r>
            <a:r>
              <a:rPr lang="pt-PT" sz="2000" b="1" dirty="0" err="1"/>
              <a:t>Acc</a:t>
            </a:r>
            <a:r>
              <a:rPr lang="pt-PT" sz="2000" dirty="0"/>
              <a:t>, </a:t>
            </a:r>
            <a:r>
              <a:rPr lang="pt-PT" sz="2000" b="1" dirty="0"/>
              <a:t>66.6% F1</a:t>
            </a:r>
            <a:r>
              <a:rPr lang="pt-PT" sz="2000" dirty="0"/>
              <a:t>.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DA66FED-3E83-C11C-15A6-1B12AD3D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4914FD2-7E45-E875-4268-909404A02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Results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(II):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Federated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vs.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Centralized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4270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97E228E-B6D4-67F6-D531-6F8ADF377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viable</a:t>
            </a:r>
            <a:r>
              <a:rPr lang="pt-PT" dirty="0"/>
              <a:t> </a:t>
            </a:r>
            <a:r>
              <a:rPr lang="pt-PT" dirty="0" err="1"/>
              <a:t>framework</a:t>
            </a:r>
            <a:r>
              <a:rPr lang="pt-PT" dirty="0"/>
              <a:t> for </a:t>
            </a:r>
            <a:r>
              <a:rPr lang="pt-PT" dirty="0" err="1"/>
              <a:t>federated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tree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over</a:t>
            </a:r>
            <a:r>
              <a:rPr lang="pt-PT" dirty="0"/>
              <a:t> data </a:t>
            </a:r>
            <a:r>
              <a:rPr lang="pt-PT" dirty="0" err="1"/>
              <a:t>streams</a:t>
            </a:r>
            <a:r>
              <a:rPr lang="pt-PT" dirty="0"/>
              <a:t>.</a:t>
            </a:r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protocol</a:t>
            </a:r>
            <a:r>
              <a:rPr lang="pt-PT" dirty="0"/>
              <a:t> </a:t>
            </a:r>
            <a:r>
              <a:rPr lang="pt-PT" dirty="0" err="1"/>
              <a:t>maintains</a:t>
            </a:r>
            <a:r>
              <a:rPr lang="pt-PT" dirty="0"/>
              <a:t> </a:t>
            </a:r>
            <a:r>
              <a:rPr lang="pt-PT" dirty="0" err="1"/>
              <a:t>structural</a:t>
            </a:r>
            <a:r>
              <a:rPr lang="pt-PT" dirty="0"/>
              <a:t> </a:t>
            </a:r>
            <a:r>
              <a:rPr lang="pt-PT" dirty="0" err="1"/>
              <a:t>consistency</a:t>
            </a:r>
            <a:r>
              <a:rPr lang="pt-PT" dirty="0"/>
              <a:t> </a:t>
            </a:r>
            <a:r>
              <a:rPr lang="pt-PT" dirty="0" err="1"/>
              <a:t>while</a:t>
            </a:r>
            <a:r>
              <a:rPr lang="pt-PT" dirty="0"/>
              <a:t> </a:t>
            </a:r>
            <a:r>
              <a:rPr lang="pt-PT" dirty="0" err="1"/>
              <a:t>enabling</a:t>
            </a:r>
            <a:r>
              <a:rPr lang="pt-PT" dirty="0"/>
              <a:t> </a:t>
            </a:r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adaptation</a:t>
            </a:r>
            <a:r>
              <a:rPr lang="pt-PT" dirty="0"/>
              <a:t> to non-IID data.</a:t>
            </a:r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Majority</a:t>
            </a:r>
            <a:r>
              <a:rPr lang="pt-PT" dirty="0"/>
              <a:t>-vote </a:t>
            </a:r>
            <a:r>
              <a:rPr lang="pt-PT" dirty="0" err="1"/>
              <a:t>strategy</a:t>
            </a:r>
            <a:r>
              <a:rPr lang="pt-PT" dirty="0"/>
              <a:t> </a:t>
            </a:r>
            <a:r>
              <a:rPr lang="pt-PT" dirty="0" err="1"/>
              <a:t>offers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best</a:t>
            </a:r>
            <a:r>
              <a:rPr lang="pt-PT" dirty="0"/>
              <a:t> balance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predictive</a:t>
            </a:r>
            <a:r>
              <a:rPr lang="pt-PT" dirty="0"/>
              <a:t> performance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communication</a:t>
            </a:r>
            <a:r>
              <a:rPr lang="pt-PT" dirty="0"/>
              <a:t> </a:t>
            </a:r>
            <a:r>
              <a:rPr lang="pt-PT" dirty="0" err="1"/>
              <a:t>efficiency</a:t>
            </a:r>
            <a:r>
              <a:rPr lang="pt-PT" dirty="0"/>
              <a:t>.</a:t>
            </a:r>
          </a:p>
          <a:p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achieves</a:t>
            </a:r>
            <a:r>
              <a:rPr lang="pt-PT" dirty="0"/>
              <a:t> </a:t>
            </a:r>
            <a:r>
              <a:rPr lang="pt-PT" dirty="0" err="1"/>
              <a:t>competitive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significantly</a:t>
            </a:r>
            <a:r>
              <a:rPr lang="pt-PT" dirty="0"/>
              <a:t> </a:t>
            </a:r>
            <a:r>
              <a:rPr lang="pt-PT" dirty="0" err="1"/>
              <a:t>less</a:t>
            </a:r>
            <a:r>
              <a:rPr lang="pt-PT" dirty="0"/>
              <a:t> </a:t>
            </a:r>
            <a:r>
              <a:rPr lang="pt-PT" dirty="0" err="1"/>
              <a:t>complex</a:t>
            </a:r>
            <a:r>
              <a:rPr lang="pt-PT" dirty="0"/>
              <a:t> </a:t>
            </a:r>
            <a:r>
              <a:rPr lang="pt-PT" dirty="0" err="1"/>
              <a:t>models</a:t>
            </a:r>
            <a:r>
              <a:rPr lang="pt-PT" dirty="0"/>
              <a:t>, </a:t>
            </a:r>
            <a:r>
              <a:rPr lang="pt-PT" dirty="0" err="1"/>
              <a:t>proving</a:t>
            </a:r>
            <a:r>
              <a:rPr lang="pt-PT" dirty="0"/>
              <a:t> </a:t>
            </a:r>
            <a:r>
              <a:rPr lang="pt-PT" dirty="0" err="1"/>
              <a:t>highly</a:t>
            </a:r>
            <a:r>
              <a:rPr lang="pt-PT" dirty="0"/>
              <a:t> </a:t>
            </a:r>
            <a:r>
              <a:rPr lang="pt-PT" dirty="0" err="1"/>
              <a:t>efficient</a:t>
            </a:r>
            <a:r>
              <a:rPr lang="pt-PT" dirty="0"/>
              <a:t> in </a:t>
            </a:r>
            <a:r>
              <a:rPr lang="pt-PT" dirty="0" err="1"/>
              <a:t>distributed</a:t>
            </a:r>
            <a:r>
              <a:rPr lang="pt-PT" dirty="0"/>
              <a:t> </a:t>
            </a:r>
            <a:r>
              <a:rPr lang="pt-PT" dirty="0" err="1"/>
              <a:t>settings</a:t>
            </a:r>
            <a:r>
              <a:rPr lang="pt-PT" dirty="0"/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25409A3-E2AB-A679-303A-DD2C0929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1FD3DB2-F13D-9AA3-9C78-DB076D26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Conclusions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81967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E621-EAF8-15E3-877C-C2DCB8AF8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9EF9E7E-FBD2-E649-2E42-7F4AF7558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PT" sz="2600" b="1" dirty="0" err="1"/>
              <a:t>Limitations</a:t>
            </a:r>
            <a:r>
              <a:rPr lang="pt-PT" sz="2600" b="1" dirty="0"/>
              <a:t>: </a:t>
            </a:r>
          </a:p>
          <a:p>
            <a:pPr lvl="1"/>
            <a:r>
              <a:rPr lang="pt-PT" sz="2000" dirty="0" err="1"/>
              <a:t>Still</a:t>
            </a:r>
            <a:r>
              <a:rPr lang="pt-PT" sz="2000" dirty="0"/>
              <a:t> </a:t>
            </a:r>
            <a:r>
              <a:rPr lang="pt-PT" sz="2000" dirty="0" err="1"/>
              <a:t>limited</a:t>
            </a:r>
            <a:r>
              <a:rPr lang="pt-PT" sz="2000" dirty="0"/>
              <a:t> to </a:t>
            </a:r>
            <a:r>
              <a:rPr lang="pt-PT" sz="2000" dirty="0" err="1"/>
              <a:t>numeric</a:t>
            </a:r>
            <a:r>
              <a:rPr lang="pt-PT" sz="2000" dirty="0"/>
              <a:t> </a:t>
            </a:r>
            <a:r>
              <a:rPr lang="pt-PT" sz="2000" dirty="0" err="1"/>
              <a:t>features</a:t>
            </a:r>
            <a:r>
              <a:rPr lang="pt-PT" sz="2000" dirty="0"/>
              <a:t> </a:t>
            </a:r>
            <a:r>
              <a:rPr lang="pt-PT" sz="2000" dirty="0" err="1"/>
              <a:t>and</a:t>
            </a:r>
            <a:r>
              <a:rPr lang="pt-PT" sz="2000" dirty="0"/>
              <a:t> </a:t>
            </a:r>
            <a:r>
              <a:rPr lang="pt-PT" sz="2000" dirty="0" err="1"/>
              <a:t>binary</a:t>
            </a:r>
            <a:r>
              <a:rPr lang="pt-PT" sz="2000" dirty="0"/>
              <a:t> </a:t>
            </a:r>
            <a:r>
              <a:rPr lang="pt-PT" sz="2000" dirty="0" err="1"/>
              <a:t>splits</a:t>
            </a:r>
            <a:r>
              <a:rPr lang="pt-PT" sz="2000" dirty="0"/>
              <a:t> (</a:t>
            </a:r>
            <a:r>
              <a:rPr lang="pt-PT" sz="2000" dirty="0" err="1"/>
              <a:t>Gaussian</a:t>
            </a:r>
            <a:r>
              <a:rPr lang="pt-PT" sz="2000" dirty="0"/>
              <a:t> </a:t>
            </a:r>
            <a:r>
              <a:rPr lang="pt-PT" sz="2000" dirty="0" err="1"/>
              <a:t>Splitter</a:t>
            </a:r>
            <a:r>
              <a:rPr lang="pt-PT" sz="2000" dirty="0"/>
              <a:t>).</a:t>
            </a:r>
          </a:p>
          <a:p>
            <a:pPr lvl="1"/>
            <a:r>
              <a:rPr lang="pt-PT" sz="2000" dirty="0"/>
              <a:t>Local </a:t>
            </a:r>
            <a:r>
              <a:rPr lang="pt-PT" sz="2000" dirty="0" err="1"/>
              <a:t>thresholds</a:t>
            </a:r>
            <a:r>
              <a:rPr lang="pt-PT" sz="2000" dirty="0"/>
              <a:t> </a:t>
            </a:r>
            <a:r>
              <a:rPr lang="pt-PT" sz="2000" dirty="0" err="1"/>
              <a:t>may</a:t>
            </a:r>
            <a:r>
              <a:rPr lang="pt-PT" sz="2000" dirty="0"/>
              <a:t> diverge </a:t>
            </a:r>
            <a:r>
              <a:rPr lang="pt-PT" sz="2000" dirty="0" err="1"/>
              <a:t>slightly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Grace</a:t>
            </a:r>
            <a:r>
              <a:rPr lang="pt-PT" sz="2000" dirty="0"/>
              <a:t> </a:t>
            </a:r>
            <a:r>
              <a:rPr lang="pt-PT" sz="2000" dirty="0" err="1"/>
              <a:t>period</a:t>
            </a:r>
            <a:r>
              <a:rPr lang="pt-PT" sz="2000" dirty="0"/>
              <a:t> </a:t>
            </a:r>
            <a:r>
              <a:rPr lang="pt-PT" sz="2000" dirty="0" err="1"/>
              <a:t>scaling</a:t>
            </a:r>
            <a:r>
              <a:rPr lang="pt-PT" sz="2000" dirty="0"/>
              <a:t> </a:t>
            </a:r>
            <a:r>
              <a:rPr lang="pt-PT" sz="2000" dirty="0" err="1"/>
              <a:t>affects</a:t>
            </a:r>
            <a:r>
              <a:rPr lang="pt-PT" sz="2000" dirty="0"/>
              <a:t> </a:t>
            </a:r>
            <a:r>
              <a:rPr lang="pt-PT" sz="2000" dirty="0" err="1"/>
              <a:t>statistical</a:t>
            </a:r>
            <a:r>
              <a:rPr lang="pt-PT" sz="2000" dirty="0"/>
              <a:t> </a:t>
            </a:r>
            <a:r>
              <a:rPr lang="pt-PT" sz="2000" dirty="0" err="1"/>
              <a:t>stability</a:t>
            </a:r>
            <a:r>
              <a:rPr lang="pt-PT" sz="2000" dirty="0"/>
              <a:t>.</a:t>
            </a:r>
          </a:p>
          <a:p>
            <a:r>
              <a:rPr lang="pt-PT" sz="2600" b="1" dirty="0"/>
              <a:t>Future </a:t>
            </a:r>
            <a:r>
              <a:rPr lang="pt-PT" sz="2600" b="1" dirty="0" err="1"/>
              <a:t>Work</a:t>
            </a:r>
            <a:r>
              <a:rPr lang="pt-PT" sz="2600" b="1" dirty="0"/>
              <a:t>:</a:t>
            </a:r>
          </a:p>
          <a:p>
            <a:pPr lvl="1"/>
            <a:r>
              <a:rPr lang="pt-PT" sz="2000" dirty="0"/>
              <a:t>Nominal </a:t>
            </a:r>
            <a:r>
              <a:rPr lang="pt-PT" sz="2000" dirty="0" err="1"/>
              <a:t>features</a:t>
            </a:r>
            <a:r>
              <a:rPr lang="pt-PT" sz="2000" dirty="0"/>
              <a:t>,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multiway</a:t>
            </a:r>
            <a:r>
              <a:rPr lang="pt-PT" sz="2000" dirty="0"/>
              <a:t> </a:t>
            </a:r>
            <a:r>
              <a:rPr lang="pt-PT" sz="2000" dirty="0" err="1"/>
              <a:t>splits</a:t>
            </a:r>
            <a:endParaRPr lang="pt-PT" sz="2000" dirty="0"/>
          </a:p>
          <a:p>
            <a:pPr lvl="1"/>
            <a:r>
              <a:rPr lang="pt-PT" sz="2000" dirty="0" err="1"/>
              <a:t>Asynchronous</a:t>
            </a:r>
            <a:r>
              <a:rPr lang="pt-PT" sz="2000" dirty="0"/>
              <a:t> </a:t>
            </a:r>
            <a:r>
              <a:rPr lang="pt-PT" sz="2000" dirty="0" err="1"/>
              <a:t>or</a:t>
            </a:r>
            <a:r>
              <a:rPr lang="pt-PT" sz="2000" dirty="0"/>
              <a:t> </a:t>
            </a:r>
            <a:r>
              <a:rPr lang="pt-PT" sz="2000" dirty="0" err="1"/>
              <a:t>partial</a:t>
            </a:r>
            <a:r>
              <a:rPr lang="pt-PT" sz="2000" dirty="0"/>
              <a:t> </a:t>
            </a:r>
            <a:r>
              <a:rPr lang="pt-PT" sz="2000" dirty="0" err="1"/>
              <a:t>participation</a:t>
            </a:r>
            <a:r>
              <a:rPr lang="pt-PT" sz="2000" dirty="0"/>
              <a:t>: Explore </a:t>
            </a:r>
            <a:r>
              <a:rPr lang="pt-PT" sz="2000" dirty="0" err="1"/>
              <a:t>asynchronous</a:t>
            </a:r>
            <a:r>
              <a:rPr lang="pt-PT" sz="2000" dirty="0"/>
              <a:t> </a:t>
            </a:r>
            <a:r>
              <a:rPr lang="pt-PT" sz="2000" dirty="0" err="1"/>
              <a:t>aggregation</a:t>
            </a:r>
            <a:r>
              <a:rPr lang="pt-PT" sz="2000" dirty="0"/>
              <a:t> </a:t>
            </a:r>
            <a:r>
              <a:rPr lang="pt-PT" sz="2000" dirty="0" err="1"/>
              <a:t>protocols</a:t>
            </a:r>
            <a:r>
              <a:rPr lang="pt-PT" sz="2000" dirty="0"/>
              <a:t> to </a:t>
            </a:r>
            <a:r>
              <a:rPr lang="pt-PT" sz="2000" dirty="0" err="1"/>
              <a:t>handle</a:t>
            </a:r>
            <a:r>
              <a:rPr lang="pt-PT" sz="2000" dirty="0"/>
              <a:t> </a:t>
            </a:r>
            <a:r>
              <a:rPr lang="pt-PT" sz="2000" dirty="0" err="1"/>
              <a:t>client</a:t>
            </a:r>
            <a:r>
              <a:rPr lang="pt-PT" sz="2000" dirty="0"/>
              <a:t> </a:t>
            </a:r>
            <a:r>
              <a:rPr lang="pt-PT" sz="2000" dirty="0" err="1"/>
              <a:t>delays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stragglers</a:t>
            </a:r>
            <a:r>
              <a:rPr lang="pt-PT" sz="2000" dirty="0"/>
              <a:t>.</a:t>
            </a:r>
          </a:p>
          <a:p>
            <a:pPr lvl="1"/>
            <a:r>
              <a:rPr lang="pt-PT" sz="2000" dirty="0" err="1"/>
              <a:t>Privacy-preserving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adaptive</a:t>
            </a:r>
            <a:r>
              <a:rPr lang="pt-PT" sz="2000" dirty="0"/>
              <a:t> </a:t>
            </a:r>
            <a:r>
              <a:rPr lang="pt-PT" sz="2000" dirty="0" err="1"/>
              <a:t>thresholds</a:t>
            </a:r>
            <a:r>
              <a:rPr lang="pt-PT" sz="2000" dirty="0"/>
              <a:t>: </a:t>
            </a:r>
            <a:r>
              <a:rPr lang="pt-PT" sz="2000" dirty="0" err="1"/>
              <a:t>Investigate</a:t>
            </a:r>
            <a:r>
              <a:rPr lang="pt-PT" sz="2000" dirty="0"/>
              <a:t> </a:t>
            </a:r>
            <a:r>
              <a:rPr lang="pt-PT" sz="2000" dirty="0" err="1"/>
              <a:t>mechanisms</a:t>
            </a:r>
            <a:r>
              <a:rPr lang="pt-PT" sz="2000" dirty="0"/>
              <a:t> for global </a:t>
            </a:r>
            <a:r>
              <a:rPr lang="pt-PT" sz="2000" dirty="0" err="1"/>
              <a:t>threshold</a:t>
            </a:r>
            <a:r>
              <a:rPr lang="pt-PT" sz="2000" dirty="0"/>
              <a:t> </a:t>
            </a:r>
            <a:r>
              <a:rPr lang="pt-PT" sz="2000" dirty="0" err="1"/>
              <a:t>aggregation</a:t>
            </a:r>
            <a:r>
              <a:rPr lang="pt-PT" sz="2000" dirty="0"/>
              <a:t> to improve F1-score.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ABE8DD4-3D4B-2869-C480-1AAC9C062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C591A8D8-0A1A-AAC5-EA85-5D635658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Limitations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Future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Work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4972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CD5745A-855C-E11C-AC11-0E9AF22A9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Each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trains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 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local VFDT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data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stream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endParaRPr lang="pt-PT" dirty="0">
              <a:solidFill>
                <a:srgbClr val="000000"/>
              </a:solidFill>
              <a:latin typeface="-webkit-standard"/>
            </a:endParaRPr>
          </a:p>
          <a:p>
            <a:endParaRPr lang="pt-PT" dirty="0">
              <a:solidFill>
                <a:srgbClr val="000000"/>
              </a:solidFill>
              <a:latin typeface="-webkit-standard"/>
            </a:endParaRPr>
          </a:p>
          <a:p>
            <a:endParaRPr lang="pt-PT" dirty="0">
              <a:solidFill>
                <a:srgbClr val="000000"/>
              </a:solidFill>
              <a:latin typeface="-webkit-standard"/>
            </a:endParaRPr>
          </a:p>
          <a:p>
            <a:endParaRPr lang="pt-PT" dirty="0">
              <a:solidFill>
                <a:srgbClr val="000000"/>
              </a:solidFill>
              <a:latin typeface="-webkit-standard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EDD2CC4-9C75-D5EA-A532-B6F81554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5D2778D-66F3-CCAA-FC5E-98FADA11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Overview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D48F5CC-70A4-DEC4-B0FE-6D7285D73725}"/>
              </a:ext>
            </a:extLst>
          </p:cNvPr>
          <p:cNvSpPr/>
          <p:nvPr/>
        </p:nvSpPr>
        <p:spPr>
          <a:xfrm>
            <a:off x="882470" y="2528750"/>
            <a:ext cx="10809584" cy="18351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accent5"/>
              </a:solidFill>
              <a:highlight>
                <a:srgbClr val="002540"/>
              </a:highlight>
            </a:endParaRPr>
          </a:p>
        </p:txBody>
      </p:sp>
      <p:sp>
        <p:nvSpPr>
          <p:cNvPr id="6" name="Lata 5">
            <a:extLst>
              <a:ext uri="{FF2B5EF4-FFF2-40B4-BE49-F238E27FC236}">
                <a16:creationId xmlns:a16="http://schemas.microsoft.com/office/drawing/2014/main" id="{5F1AC31A-78B7-4486-DF56-D79E90D855B2}"/>
              </a:ext>
            </a:extLst>
          </p:cNvPr>
          <p:cNvSpPr/>
          <p:nvPr/>
        </p:nvSpPr>
        <p:spPr>
          <a:xfrm>
            <a:off x="1223319" y="2852888"/>
            <a:ext cx="840099" cy="124040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FEB87F9-00B2-AF20-548D-CCE74350ACB6}"/>
              </a:ext>
            </a:extLst>
          </p:cNvPr>
          <p:cNvGrpSpPr/>
          <p:nvPr/>
        </p:nvGrpSpPr>
        <p:grpSpPr>
          <a:xfrm>
            <a:off x="2546322" y="2867564"/>
            <a:ext cx="4781236" cy="1240408"/>
            <a:chOff x="2546322" y="2484503"/>
            <a:chExt cx="4781236" cy="1240408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FD157845-0C97-9171-ABFA-99813FC2CB89}"/>
                </a:ext>
              </a:extLst>
            </p:cNvPr>
            <p:cNvGrpSpPr/>
            <p:nvPr/>
          </p:nvGrpSpPr>
          <p:grpSpPr>
            <a:xfrm>
              <a:off x="2546322" y="2484503"/>
              <a:ext cx="2401530" cy="1240408"/>
              <a:chOff x="4547285" y="4180703"/>
              <a:chExt cx="4816561" cy="2240037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F82BEF7B-178F-EECF-DBEA-160C75EEA6C2}"/>
                  </a:ext>
                </a:extLst>
              </p:cNvPr>
              <p:cNvSpPr/>
              <p:nvPr/>
            </p:nvSpPr>
            <p:spPr>
              <a:xfrm>
                <a:off x="5214551" y="4609070"/>
                <a:ext cx="3509319" cy="1210962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12" name="Gráfico 11">
                <a:extLst>
                  <a:ext uri="{FF2B5EF4-FFF2-40B4-BE49-F238E27FC236}">
                    <a16:creationId xmlns:a16="http://schemas.microsoft.com/office/drawing/2014/main" id="{5D9FF910-C0AF-AB1E-7A93-17B0348FA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547285" y="4180703"/>
                <a:ext cx="4816561" cy="2240037"/>
              </a:xfrm>
              <a:prstGeom prst="rect">
                <a:avLst/>
              </a:prstGeom>
            </p:spPr>
          </p:pic>
        </p:grpSp>
        <p:pic>
          <p:nvPicPr>
            <p:cNvPr id="16" name="Imagem 15" descr="Uma imagem com Tipo de letra, Gráficos, preto, logótipo&#10;&#10;Os conteúdos gerados por IA poderão estar incorretos.">
              <a:extLst>
                <a:ext uri="{FF2B5EF4-FFF2-40B4-BE49-F238E27FC236}">
                  <a16:creationId xmlns:a16="http://schemas.microsoft.com/office/drawing/2014/main" id="{6DCB35EF-2037-FC4C-715D-98289758A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859" y="2728230"/>
              <a:ext cx="2244847" cy="648901"/>
            </a:xfrm>
            <a:prstGeom prst="rect">
              <a:avLst/>
            </a:prstGeom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20CD1B4-5F1E-3A62-90AF-EBE7D0DD2472}"/>
                </a:ext>
              </a:extLst>
            </p:cNvPr>
            <p:cNvSpPr/>
            <p:nvPr/>
          </p:nvSpPr>
          <p:spPr>
            <a:xfrm>
              <a:off x="2706131" y="2562588"/>
              <a:ext cx="4621427" cy="10260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7E41370-FB11-14F9-B675-18F8B2645BAB}"/>
                </a:ext>
              </a:extLst>
            </p:cNvPr>
            <p:cNvSpPr txBox="1"/>
            <p:nvPr/>
          </p:nvSpPr>
          <p:spPr>
            <a:xfrm>
              <a:off x="4700832" y="2830027"/>
              <a:ext cx="289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2400" dirty="0"/>
                <a:t>+</a:t>
              </a:r>
            </a:p>
          </p:txBody>
        </p:sp>
      </p:grpSp>
      <p:pic>
        <p:nvPicPr>
          <p:cNvPr id="20" name="Imagem 19" descr="Uma imagem com file, diagrama, texto, Tipo de letra&#10;&#10;Os conteúdos gerados por IA poderão estar incorretos.">
            <a:extLst>
              <a:ext uri="{FF2B5EF4-FFF2-40B4-BE49-F238E27FC236}">
                <a16:creationId xmlns:a16="http://schemas.microsoft.com/office/drawing/2014/main" id="{15818C0E-7D77-0380-B7B7-EA8468C02C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3" t="14338" r="7438" b="29180"/>
          <a:stretch/>
        </p:blipFill>
        <p:spPr>
          <a:xfrm>
            <a:off x="7970108" y="2723063"/>
            <a:ext cx="3388847" cy="1512286"/>
          </a:xfrm>
          <a:prstGeom prst="rect">
            <a:avLst/>
          </a:prstGeom>
        </p:spPr>
      </p:pic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A943250D-2F0C-2FBF-F07C-CC6F0FF12B86}"/>
              </a:ext>
            </a:extLst>
          </p:cNvPr>
          <p:cNvSpPr/>
          <p:nvPr/>
        </p:nvSpPr>
        <p:spPr>
          <a:xfrm>
            <a:off x="2176887" y="3421599"/>
            <a:ext cx="406265" cy="74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 para a Direita 21">
            <a:extLst>
              <a:ext uri="{FF2B5EF4-FFF2-40B4-BE49-F238E27FC236}">
                <a16:creationId xmlns:a16="http://schemas.microsoft.com/office/drawing/2014/main" id="{BC330F5C-9984-EA25-9790-4EBC49935F55}"/>
              </a:ext>
            </a:extLst>
          </p:cNvPr>
          <p:cNvSpPr/>
          <p:nvPr/>
        </p:nvSpPr>
        <p:spPr>
          <a:xfrm>
            <a:off x="7552161" y="3361040"/>
            <a:ext cx="529156" cy="1482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7719EA9-8A6E-B031-0141-BDD257B5384F}"/>
              </a:ext>
            </a:extLst>
          </p:cNvPr>
          <p:cNvSpPr txBox="1"/>
          <p:nvPr/>
        </p:nvSpPr>
        <p:spPr>
          <a:xfrm>
            <a:off x="873138" y="2344084"/>
            <a:ext cx="782587" cy="369332"/>
          </a:xfrm>
          <a:prstGeom prst="rect">
            <a:avLst/>
          </a:prstGeom>
          <a:solidFill>
            <a:srgbClr val="002540"/>
          </a:solidFill>
        </p:spPr>
        <p:txBody>
          <a:bodyPr wrap="none" rtlCol="0">
            <a:spAutoFit/>
          </a:bodyPr>
          <a:lstStyle/>
          <a:p>
            <a:r>
              <a:rPr lang="pt-PT" dirty="0" err="1">
                <a:solidFill>
                  <a:schemeClr val="accent5"/>
                </a:solidFill>
              </a:rPr>
              <a:t>Client</a:t>
            </a:r>
            <a:endParaRPr lang="pt-P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4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280AA852-6B88-6342-502E-E547F8A51D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When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leaf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meets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Hoeffding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criterion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sends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split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proposal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to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server:</a:t>
            </a:r>
            <a:br>
              <a:rPr lang="pt-PT" dirty="0"/>
            </a:b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, Gini,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epsilon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path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stats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endParaRPr lang="pt-PT" i="1" dirty="0">
              <a:solidFill>
                <a:srgbClr val="000000"/>
              </a:solidFill>
            </a:endParaRPr>
          </a:p>
          <a:p>
            <a:endParaRPr lang="pt-PT" i="1" dirty="0">
              <a:solidFill>
                <a:srgbClr val="000000"/>
              </a:solidFill>
            </a:endParaRPr>
          </a:p>
          <a:p>
            <a:endParaRPr lang="pt-PT" i="1" dirty="0">
              <a:solidFill>
                <a:srgbClr val="000000"/>
              </a:solidFill>
            </a:endParaRPr>
          </a:p>
          <a:p>
            <a:endParaRPr lang="pt-PT" i="1" dirty="0">
              <a:solidFill>
                <a:srgbClr val="000000"/>
              </a:solidFill>
            </a:endParaRPr>
          </a:p>
          <a:p>
            <a:endParaRPr lang="pt-PT" i="1" dirty="0">
              <a:solidFill>
                <a:srgbClr val="000000"/>
              </a:solidFill>
            </a:endParaRPr>
          </a:p>
          <a:p>
            <a:pPr algn="l"/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server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aggregates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proposals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using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one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three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strategies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Merit-based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Quorum-based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Majority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-vote</a:t>
            </a:r>
          </a:p>
          <a:p>
            <a:pPr algn="l"/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selected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global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feature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broadcast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to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all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clients</a:t>
            </a:r>
            <a:r>
              <a:rPr lang="pt-PT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39D60AD-4CD3-D2A9-BCEA-F28FA99E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28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F5E50B0-1BC6-F335-27EE-CDBEBEF9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9" name="Imagem 8" descr="Uma imagem com file, diagrama, captura de ecrã, Tipo de letra&#10;&#10;Os conteúdos gerados por IA poderão estar incorretos.">
            <a:extLst>
              <a:ext uri="{FF2B5EF4-FFF2-40B4-BE49-F238E27FC236}">
                <a16:creationId xmlns:a16="http://schemas.microsoft.com/office/drawing/2014/main" id="{472877AC-C621-1FEC-0B0C-A25E626E5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9" t="14909" r="6165" b="23412"/>
          <a:stretch/>
        </p:blipFill>
        <p:spPr>
          <a:xfrm>
            <a:off x="3989172" y="2823518"/>
            <a:ext cx="4213655" cy="17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3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7C4C6C3-B2D0-8115-4CAF-FBD7F7C19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CE11C50-CA8B-E234-6D23-E8463BFD5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Fed</a:t>
            </a:r>
            <a:r>
              <a:rPr lang="pt-PT" dirty="0"/>
              <a:t>-VFDT </a:t>
            </a:r>
            <a:r>
              <a:rPr lang="pt-PT" dirty="0" err="1"/>
              <a:t>Overview</a:t>
            </a:r>
            <a:endParaRPr lang="pt-PT" dirty="0"/>
          </a:p>
        </p:txBody>
      </p:sp>
      <p:pic>
        <p:nvPicPr>
          <p:cNvPr id="6" name="Imagem 5" descr="Uma imagem com texto, captura de ecrã, Tipo de letra, file&#10;&#10;Os conteúdos gerados por IA poderão estar incorretos.">
            <a:extLst>
              <a:ext uri="{FF2B5EF4-FFF2-40B4-BE49-F238E27FC236}">
                <a16:creationId xmlns:a16="http://schemas.microsoft.com/office/drawing/2014/main" id="{8A6E4162-6AA9-5F8F-91C3-EE13F6503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53" y="1286386"/>
            <a:ext cx="8285844" cy="535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8DFF-EA0C-0FA6-D656-A567CE31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479F145-B616-3257-5A89-15DAF38875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We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address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intersection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two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demanding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machine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800" b="0" i="0" u="none" strike="noStrike" dirty="0" err="1">
                <a:solidFill>
                  <a:srgbClr val="000000"/>
                </a:solidFill>
                <a:effectLst/>
              </a:rPr>
              <a:t>paradigms</a:t>
            </a:r>
            <a:r>
              <a:rPr lang="pt-PT" sz="28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Online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</a:rPr>
              <a:t>from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</a:rPr>
              <a:t>Streams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Requires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incremental, single-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pass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algorithms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capable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handling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continuous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unbounded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potentially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non-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stationary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data.</a:t>
            </a:r>
          </a:p>
          <a:p>
            <a:pPr lvl="1"/>
            <a:r>
              <a:rPr lang="pt-PT" sz="2000" b="1" i="0" u="none" strike="noStrike" dirty="0" err="1">
                <a:solidFill>
                  <a:srgbClr val="000000"/>
                </a:solidFill>
                <a:effectLst/>
              </a:rPr>
              <a:t>Federated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</a:rPr>
              <a:t>Learning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</a:rPr>
              <a:t> (FL):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Mandated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by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privacy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constraints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communication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bottlenecks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data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remains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decentralized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introducing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statistical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heterogeneity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(non-IID) as a core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challenge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lvl="1"/>
            <a:endParaRPr lang="pt-PT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pt-PT" sz="2800" b="1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800" b="1" i="0" u="none" strike="noStrike" dirty="0">
                <a:solidFill>
                  <a:srgbClr val="000000"/>
                </a:solidFill>
                <a:effectLst/>
              </a:rPr>
              <a:t> Research Gap:</a:t>
            </a:r>
            <a:endParaRPr lang="pt-PT" sz="2800" b="0" i="0" u="none" strike="noStrike" dirty="0">
              <a:solidFill>
                <a:srgbClr val="000000"/>
              </a:solidFill>
              <a:effectLst/>
            </a:endParaRP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Classical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FL (e.g.,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FedAvg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designed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gradient-based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models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static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datasets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Very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Fast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Decision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Tree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(VFDT)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non-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gradient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-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based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sequential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order-sensitive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rendering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incompatible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naive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</a:rPr>
              <a:t>federation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pt-PT" sz="2800" b="0" i="0" u="none" strike="noStrike" dirty="0">
              <a:solidFill>
                <a:srgbClr val="000000"/>
              </a:solidFill>
              <a:effectLst/>
            </a:endParaRPr>
          </a:p>
          <a:p>
            <a:endParaRPr lang="pt-PT" sz="28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015AE07-1DBD-2ADF-064E-1A246AB9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0DCC94F-1F7C-EC23-890C-6D7F0A129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The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Confluence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Challenges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Streaming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Federation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6086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4C37968A-5F8F-F6E6-27BC-C3B43EFFA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Table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II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condensed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or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graphical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bar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chart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)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Accuracy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up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 to 99%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KDD99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CIC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-DIAD.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F1 more </a:t>
            </a: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sensitive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to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imbalance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(≈ 25–27% KDD99, ≈ 47% elec2).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1" i="0" u="none" strike="noStrike" dirty="0" err="1">
                <a:solidFill>
                  <a:srgbClr val="000000"/>
                </a:solidFill>
                <a:effectLst/>
              </a:rPr>
              <a:t>Majority</a:t>
            </a:r>
            <a:r>
              <a:rPr lang="pt-PT" b="1" i="0" u="none" strike="noStrike" dirty="0">
                <a:solidFill>
                  <a:srgbClr val="000000"/>
                </a:solidFill>
                <a:effectLst/>
              </a:rPr>
              <a:t>-vote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offers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best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trade-off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Strong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predictive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quality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Fewer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rounds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Consistent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structure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F969DBC-0FC4-1042-741F-D48928A9B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ADF40DA-ECC8-FDC0-FA38-BE380A97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Results</a:t>
            </a:r>
            <a:r>
              <a:rPr lang="pt-PT" dirty="0"/>
              <a:t> (</a:t>
            </a:r>
            <a:r>
              <a:rPr lang="pt-PT" dirty="0" err="1"/>
              <a:t>Quatitative</a:t>
            </a:r>
            <a:r>
              <a:rPr lang="pt-PT" dirty="0"/>
              <a:t> </a:t>
            </a:r>
            <a:r>
              <a:rPr lang="pt-PT" dirty="0" err="1"/>
              <a:t>Sumary</a:t>
            </a:r>
            <a:r>
              <a:rPr lang="pt-P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088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5E2CFC23-684B-EA21-A606-59A3B23812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(Use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simplified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Figure 2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 Figure 3 </a:t>
            </a:r>
            <a:r>
              <a:rPr lang="pt-PT" b="0" i="1" u="none" strike="noStrike" dirty="0" err="1">
                <a:solidFill>
                  <a:srgbClr val="000000"/>
                </a:solidFill>
                <a:effectLst/>
              </a:rPr>
              <a:t>plots</a:t>
            </a:r>
            <a:r>
              <a:rPr lang="pt-PT" b="0" i="1" u="none" strike="noStrike" dirty="0">
                <a:solidFill>
                  <a:srgbClr val="000000"/>
                </a:solidFill>
                <a:effectLst/>
              </a:rPr>
              <a:t>)</a:t>
            </a:r>
            <a:endParaRPr lang="pt-PT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Centralized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trees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larger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deeper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up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to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depth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17).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Fed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-VFDT: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smaller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shallower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but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near-identical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accuracy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On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IoT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data,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both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achieve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&gt; 99%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accuracy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with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just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one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pt-PT" b="0" i="0" u="none" strike="noStrike" dirty="0" err="1">
                <a:solidFill>
                  <a:srgbClr val="000000"/>
                </a:solidFill>
                <a:effectLst/>
              </a:rPr>
              <a:t>split</a:t>
            </a:r>
            <a:r>
              <a:rPr lang="pt-PT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r>
              <a:rPr lang="pt-PT" dirty="0"/>
              <a:t>“</a:t>
            </a:r>
            <a:r>
              <a:rPr lang="pt-PT" dirty="0" err="1"/>
              <a:t>Fed</a:t>
            </a:r>
            <a:r>
              <a:rPr lang="pt-PT" dirty="0"/>
              <a:t>-VFDT matches </a:t>
            </a:r>
            <a:r>
              <a:rPr lang="pt-PT" dirty="0" err="1"/>
              <a:t>centralized</a:t>
            </a:r>
            <a:r>
              <a:rPr lang="pt-PT" dirty="0"/>
              <a:t> </a:t>
            </a:r>
            <a:r>
              <a:rPr lang="pt-PT" dirty="0" err="1"/>
              <a:t>accuracy</a:t>
            </a:r>
            <a:r>
              <a:rPr lang="pt-PT" dirty="0"/>
              <a:t> </a:t>
            </a:r>
            <a:r>
              <a:rPr lang="pt-PT" dirty="0" err="1"/>
              <a:t>while</a:t>
            </a:r>
            <a:r>
              <a:rPr lang="pt-PT" dirty="0"/>
              <a:t> </a:t>
            </a:r>
            <a:r>
              <a:rPr lang="pt-PT" dirty="0" err="1"/>
              <a:t>reducing</a:t>
            </a:r>
            <a:r>
              <a:rPr lang="pt-PT" dirty="0"/>
              <a:t> </a:t>
            </a:r>
            <a:r>
              <a:rPr lang="pt-PT" dirty="0" err="1"/>
              <a:t>communication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computation</a:t>
            </a:r>
            <a:r>
              <a:rPr lang="pt-PT" dirty="0"/>
              <a:t>.”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F1E8FA8-141E-D312-E96B-FD53BE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1892383-73E5-B6BE-8349-06B3792C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Comparision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Centralized</a:t>
            </a:r>
            <a:r>
              <a:rPr lang="pt-PT" dirty="0"/>
              <a:t> VFDT</a:t>
            </a:r>
          </a:p>
        </p:txBody>
      </p:sp>
    </p:spTree>
    <p:extLst>
      <p:ext uri="{BB962C8B-B14F-4D97-AF65-F5344CB8AC3E}">
        <p14:creationId xmlns:p14="http://schemas.microsoft.com/office/powerpoint/2010/main" val="2322986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D033DC1D-344D-A15B-6EF2-F7DA8AF1A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dirty="0" err="1"/>
              <a:t>Still</a:t>
            </a:r>
            <a:r>
              <a:rPr lang="pt-PT" dirty="0"/>
              <a:t> </a:t>
            </a:r>
            <a:r>
              <a:rPr lang="pt-PT" dirty="0" err="1"/>
              <a:t>limited</a:t>
            </a:r>
            <a:r>
              <a:rPr lang="pt-PT" dirty="0"/>
              <a:t> to </a:t>
            </a:r>
            <a:r>
              <a:rPr lang="pt-PT" b="1" dirty="0" err="1"/>
              <a:t>numeric</a:t>
            </a:r>
            <a:r>
              <a:rPr lang="pt-PT" b="1" dirty="0"/>
              <a:t> </a:t>
            </a:r>
            <a:r>
              <a:rPr lang="pt-PT" b="1" dirty="0" err="1"/>
              <a:t>features</a:t>
            </a:r>
            <a:r>
              <a:rPr lang="pt-PT" dirty="0"/>
              <a:t> 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b="1" dirty="0" err="1"/>
              <a:t>binary</a:t>
            </a:r>
            <a:r>
              <a:rPr lang="pt-PT" b="1" dirty="0"/>
              <a:t> </a:t>
            </a:r>
            <a:r>
              <a:rPr lang="pt-PT" b="1" dirty="0" err="1"/>
              <a:t>splits</a:t>
            </a:r>
            <a:r>
              <a:rPr lang="pt-PT" dirty="0"/>
              <a:t> (</a:t>
            </a:r>
            <a:r>
              <a:rPr lang="pt-PT" dirty="0" err="1"/>
              <a:t>Gaussian</a:t>
            </a:r>
            <a:r>
              <a:rPr lang="pt-PT" dirty="0"/>
              <a:t> </a:t>
            </a:r>
            <a:r>
              <a:rPr lang="pt-PT" dirty="0" err="1"/>
              <a:t>Splitter</a:t>
            </a:r>
            <a:r>
              <a:rPr lang="pt-PT" dirty="0"/>
              <a:t>).</a:t>
            </a:r>
          </a:p>
          <a:p>
            <a:r>
              <a:rPr lang="pt-PT" dirty="0"/>
              <a:t>Local </a:t>
            </a:r>
            <a:r>
              <a:rPr lang="pt-PT" dirty="0" err="1"/>
              <a:t>thresholds</a:t>
            </a:r>
            <a:r>
              <a:rPr lang="pt-PT" dirty="0"/>
              <a:t> </a:t>
            </a:r>
            <a:r>
              <a:rPr lang="pt-PT" dirty="0" err="1"/>
              <a:t>may</a:t>
            </a:r>
            <a:r>
              <a:rPr lang="pt-PT" dirty="0"/>
              <a:t> diverge </a:t>
            </a:r>
            <a:r>
              <a:rPr lang="pt-PT" dirty="0" err="1"/>
              <a:t>slightly</a:t>
            </a:r>
            <a:r>
              <a:rPr lang="pt-PT" dirty="0"/>
              <a:t>.</a:t>
            </a:r>
          </a:p>
          <a:p>
            <a:r>
              <a:rPr lang="pt-PT" dirty="0" err="1"/>
              <a:t>Grace</a:t>
            </a:r>
            <a:r>
              <a:rPr lang="pt-PT" dirty="0"/>
              <a:t> </a:t>
            </a:r>
            <a:r>
              <a:rPr lang="pt-PT" dirty="0" err="1"/>
              <a:t>period</a:t>
            </a:r>
            <a:r>
              <a:rPr lang="pt-PT" dirty="0"/>
              <a:t> </a:t>
            </a:r>
            <a:r>
              <a:rPr lang="pt-PT" dirty="0" err="1"/>
              <a:t>scaling</a:t>
            </a:r>
            <a:r>
              <a:rPr lang="pt-PT" dirty="0"/>
              <a:t> </a:t>
            </a:r>
            <a:r>
              <a:rPr lang="pt-PT" dirty="0" err="1"/>
              <a:t>affects</a:t>
            </a:r>
            <a:r>
              <a:rPr lang="pt-PT" dirty="0"/>
              <a:t> </a:t>
            </a:r>
            <a:r>
              <a:rPr lang="pt-PT" dirty="0" err="1"/>
              <a:t>statistical</a:t>
            </a:r>
            <a:r>
              <a:rPr lang="pt-PT" dirty="0"/>
              <a:t> </a:t>
            </a:r>
            <a:r>
              <a:rPr lang="pt-PT" dirty="0" err="1"/>
              <a:t>stability</a:t>
            </a:r>
            <a:r>
              <a:rPr lang="pt-PT" dirty="0"/>
              <a:t>.</a:t>
            </a:r>
          </a:p>
          <a:p>
            <a:r>
              <a:rPr lang="pt-PT" dirty="0"/>
              <a:t>Future </a:t>
            </a:r>
            <a:r>
              <a:rPr lang="pt-PT" dirty="0" err="1"/>
              <a:t>extensions</a:t>
            </a:r>
            <a:r>
              <a:rPr lang="pt-PT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Nominal </a:t>
            </a:r>
            <a:r>
              <a:rPr lang="pt-PT" dirty="0" err="1"/>
              <a:t>features</a:t>
            </a:r>
            <a:r>
              <a:rPr lang="pt-PT" dirty="0"/>
              <a:t> &amp; </a:t>
            </a:r>
            <a:r>
              <a:rPr lang="pt-PT" dirty="0" err="1"/>
              <a:t>multiway</a:t>
            </a:r>
            <a:r>
              <a:rPr lang="pt-PT" dirty="0"/>
              <a:t> </a:t>
            </a:r>
            <a:r>
              <a:rPr lang="pt-PT" dirty="0" err="1"/>
              <a:t>splits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Asynchronous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partial</a:t>
            </a:r>
            <a:r>
              <a:rPr lang="pt-PT" dirty="0"/>
              <a:t> </a:t>
            </a:r>
            <a:r>
              <a:rPr lang="pt-PT" dirty="0" err="1"/>
              <a:t>participation</a:t>
            </a: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 err="1"/>
              <a:t>Privacy-preserving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adaptive</a:t>
            </a:r>
            <a:r>
              <a:rPr lang="pt-PT" dirty="0"/>
              <a:t> </a:t>
            </a:r>
            <a:r>
              <a:rPr lang="pt-PT" dirty="0" err="1"/>
              <a:t>thresholds</a:t>
            </a:r>
            <a:endParaRPr lang="pt-PT" dirty="0"/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86A99D2-915E-0D2B-A136-ABFB6707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7BD9335-4E88-031B-5250-9BF45B96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Discussion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Limitations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0474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296F723-5221-665F-A50B-107BD26BE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PT" b="1" dirty="0" err="1"/>
              <a:t>Fed</a:t>
            </a:r>
            <a:r>
              <a:rPr lang="pt-PT" b="1" dirty="0"/>
              <a:t>-VFDT</a:t>
            </a:r>
            <a:r>
              <a:rPr lang="pt-PT" dirty="0"/>
              <a:t> </a:t>
            </a:r>
            <a:r>
              <a:rPr lang="pt-PT" dirty="0" err="1"/>
              <a:t>synchronizes</a:t>
            </a:r>
            <a:r>
              <a:rPr lang="pt-PT" dirty="0"/>
              <a:t> </a:t>
            </a:r>
            <a:r>
              <a:rPr lang="pt-PT" dirty="0" err="1"/>
              <a:t>tree</a:t>
            </a:r>
            <a:r>
              <a:rPr lang="pt-PT" dirty="0"/>
              <a:t> </a:t>
            </a:r>
            <a:r>
              <a:rPr lang="pt-PT" dirty="0" err="1"/>
              <a:t>growth</a:t>
            </a:r>
            <a:r>
              <a:rPr lang="pt-PT" dirty="0"/>
              <a:t> </a:t>
            </a:r>
            <a:r>
              <a:rPr lang="pt-PT" dirty="0" err="1"/>
              <a:t>across</a:t>
            </a:r>
            <a:r>
              <a:rPr lang="pt-PT" dirty="0"/>
              <a:t> </a:t>
            </a:r>
            <a:r>
              <a:rPr lang="pt-PT" dirty="0" err="1"/>
              <a:t>clients</a:t>
            </a:r>
            <a:r>
              <a:rPr lang="pt-PT" dirty="0"/>
              <a:t> </a:t>
            </a:r>
            <a:r>
              <a:rPr lang="pt-PT" dirty="0" err="1"/>
              <a:t>without</a:t>
            </a:r>
            <a:r>
              <a:rPr lang="pt-PT" dirty="0"/>
              <a:t> </a:t>
            </a:r>
            <a:r>
              <a:rPr lang="pt-PT" dirty="0" err="1"/>
              <a:t>sharing</a:t>
            </a:r>
            <a:r>
              <a:rPr lang="pt-PT" dirty="0"/>
              <a:t> data.</a:t>
            </a:r>
          </a:p>
          <a:p>
            <a:r>
              <a:rPr lang="pt-PT" dirty="0" err="1"/>
              <a:t>Achieves</a:t>
            </a:r>
            <a:r>
              <a:rPr lang="pt-PT" dirty="0"/>
              <a:t> </a:t>
            </a:r>
            <a:r>
              <a:rPr lang="pt-PT" b="1" dirty="0" err="1"/>
              <a:t>near-centralized</a:t>
            </a:r>
            <a:r>
              <a:rPr lang="pt-PT" b="1" dirty="0"/>
              <a:t> </a:t>
            </a:r>
            <a:r>
              <a:rPr lang="pt-PT" b="1" dirty="0" err="1"/>
              <a:t>accuracy</a:t>
            </a:r>
            <a:r>
              <a:rPr lang="pt-PT" dirty="0"/>
              <a:t> 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smaller</a:t>
            </a:r>
            <a:r>
              <a:rPr lang="pt-PT" dirty="0"/>
              <a:t> </a:t>
            </a:r>
            <a:r>
              <a:rPr lang="pt-PT" dirty="0" err="1"/>
              <a:t>trees</a:t>
            </a:r>
            <a:r>
              <a:rPr lang="pt-PT" dirty="0"/>
              <a:t>.</a:t>
            </a:r>
          </a:p>
          <a:p>
            <a:r>
              <a:rPr lang="pt-PT" dirty="0" err="1"/>
              <a:t>Introduces</a:t>
            </a:r>
            <a:r>
              <a:rPr lang="pt-PT" dirty="0"/>
              <a:t> </a:t>
            </a:r>
            <a:r>
              <a:rPr lang="pt-PT" dirty="0" err="1"/>
              <a:t>configurable</a:t>
            </a:r>
            <a:r>
              <a:rPr lang="pt-PT" dirty="0"/>
              <a:t> </a:t>
            </a:r>
            <a:r>
              <a:rPr lang="pt-PT" b="1" dirty="0" err="1"/>
              <a:t>aggregation</a:t>
            </a:r>
            <a:r>
              <a:rPr lang="pt-PT" b="1" dirty="0"/>
              <a:t> </a:t>
            </a:r>
            <a:r>
              <a:rPr lang="pt-PT" b="1" dirty="0" err="1"/>
              <a:t>strategies</a:t>
            </a:r>
            <a:r>
              <a:rPr lang="pt-PT" dirty="0"/>
              <a:t> for </a:t>
            </a:r>
            <a:r>
              <a:rPr lang="pt-PT" dirty="0" err="1"/>
              <a:t>coordinated</a:t>
            </a:r>
            <a:r>
              <a:rPr lang="pt-PT" dirty="0"/>
              <a:t> </a:t>
            </a:r>
            <a:r>
              <a:rPr lang="pt-PT" dirty="0" err="1"/>
              <a:t>splitting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CD265C9-1B8B-D9DE-D91E-ADADCB851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22A5158-C0D8-32EF-C2A5-D68EC9E4A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Conclusion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Future Works</a:t>
            </a:r>
          </a:p>
        </p:txBody>
      </p:sp>
    </p:spTree>
    <p:extLst>
      <p:ext uri="{BB962C8B-B14F-4D97-AF65-F5344CB8AC3E}">
        <p14:creationId xmlns:p14="http://schemas.microsoft.com/office/powerpoint/2010/main" val="1118025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7A1EA6-0805-3020-8159-93539282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anchor="t">
            <a:normAutofit/>
          </a:bodyPr>
          <a:lstStyle/>
          <a:p>
            <a:r>
              <a:rPr lang="pt-PT" dirty="0" err="1"/>
              <a:t>Acknowledgment</a:t>
            </a:r>
            <a:endParaRPr lang="pt-PT" dirty="0"/>
          </a:p>
        </p:txBody>
      </p:sp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447A68D-7720-189B-F2E8-BAC579B0F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pt-PT" b="0" i="0" u="none" strike="noStrike" err="1">
                <a:effectLst/>
              </a:rPr>
              <a:t>This</a:t>
            </a:r>
            <a:r>
              <a:rPr lang="pt-PT" b="0" i="0" u="none" strike="noStrike">
                <a:effectLst/>
              </a:rPr>
              <a:t> </a:t>
            </a:r>
            <a:r>
              <a:rPr lang="pt-PT" b="0" i="0" u="none" strike="noStrike" err="1">
                <a:effectLst/>
              </a:rPr>
              <a:t>work</a:t>
            </a:r>
            <a:r>
              <a:rPr lang="pt-PT" b="0" i="0" u="none" strike="noStrike">
                <a:effectLst/>
              </a:rPr>
              <a:t> </a:t>
            </a:r>
            <a:r>
              <a:rPr lang="pt-PT" b="0" i="0" u="none" strike="noStrike" err="1">
                <a:effectLst/>
              </a:rPr>
              <a:t>was</a:t>
            </a:r>
            <a:r>
              <a:rPr lang="pt-PT" b="0" i="0" u="none" strike="noStrike">
                <a:effectLst/>
              </a:rPr>
              <a:t> </a:t>
            </a:r>
            <a:r>
              <a:rPr lang="pt-PT" b="0" i="0" u="none" strike="noStrike" err="1">
                <a:effectLst/>
              </a:rPr>
              <a:t>funded</a:t>
            </a:r>
            <a:r>
              <a:rPr lang="pt-PT" b="0" i="0" u="none" strike="noStrike">
                <a:effectLst/>
              </a:rPr>
              <a:t> </a:t>
            </a:r>
            <a:r>
              <a:rPr lang="pt-PT" b="0" i="0" u="none" strike="noStrike" err="1">
                <a:effectLst/>
              </a:rPr>
              <a:t>by</a:t>
            </a:r>
            <a:r>
              <a:rPr lang="pt-PT" b="0" i="0" u="none" strike="noStrike">
                <a:effectLst/>
              </a:rPr>
              <a:t> FCT – Fundação para a Ciência e a Tecnologia, </a:t>
            </a:r>
            <a:r>
              <a:rPr lang="pt-PT" b="0" i="0" u="none" strike="noStrike" err="1">
                <a:effectLst/>
              </a:rPr>
              <a:t>under</a:t>
            </a:r>
            <a:r>
              <a:rPr lang="pt-PT" b="0" i="0" u="none" strike="noStrike">
                <a:effectLst/>
              </a:rPr>
              <a:t> UID/50014/2023.</a:t>
            </a:r>
            <a:endParaRPr lang="pt-PT" dirty="0"/>
          </a:p>
        </p:txBody>
      </p:sp>
      <p:pic>
        <p:nvPicPr>
          <p:cNvPr id="6" name="Imagem 5" descr="Uma imagem com texto, Tipo de letra, branco, logótipo&#10;&#10;Os conteúdos gerados por IA poderão estar incorretos.">
            <a:extLst>
              <a:ext uri="{FF2B5EF4-FFF2-40B4-BE49-F238E27FC236}">
                <a16:creationId xmlns:a16="http://schemas.microsoft.com/office/drawing/2014/main" id="{D36B6B6C-BDA9-1035-9F91-A5E2EBC62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D956ACB-8B80-4258-283E-ADE35211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6537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ACA46E2-6258-A453-E427-4911EC9762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1513" y="1797576"/>
            <a:ext cx="10532285" cy="1855787"/>
          </a:xfrm>
        </p:spPr>
        <p:txBody>
          <a:bodyPr>
            <a:normAutofit/>
          </a:bodyPr>
          <a:lstStyle/>
          <a:p>
            <a:pPr algn="ctr"/>
            <a:r>
              <a:rPr lang="pt-PT" sz="4400" dirty="0" err="1"/>
              <a:t>Thank</a:t>
            </a:r>
            <a:r>
              <a:rPr lang="pt-PT" sz="4400" dirty="0"/>
              <a:t> </a:t>
            </a:r>
            <a:r>
              <a:rPr lang="pt-PT" sz="4400" dirty="0" err="1"/>
              <a:t>you</a:t>
            </a:r>
            <a:r>
              <a:rPr lang="pt-PT" sz="4400" dirty="0"/>
              <a:t>!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FB6052B-2F97-60C7-B9C2-3F0DEA780D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3869" y="3813196"/>
            <a:ext cx="10532285" cy="432425"/>
          </a:xfrm>
        </p:spPr>
        <p:txBody>
          <a:bodyPr>
            <a:normAutofit lnSpcReduction="10000"/>
          </a:bodyPr>
          <a:lstStyle/>
          <a:p>
            <a:pPr algn="ctr"/>
            <a:r>
              <a:rPr lang="pt-PT" sz="2000" dirty="0" err="1"/>
              <a:t>Contact</a:t>
            </a:r>
            <a:r>
              <a:rPr lang="pt-PT" sz="2000" dirty="0"/>
              <a:t>: </a:t>
            </a:r>
            <a:r>
              <a:rPr lang="pt-PT" sz="2000" dirty="0" err="1"/>
              <a:t>paula.r.silva@inesctec.pt</a:t>
            </a:r>
            <a:endParaRPr lang="pt-PT" sz="20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69F9E58-5DAB-E16B-0AA8-CFA2DDC2D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35</a:t>
            </a:fld>
            <a:endParaRPr lang="pt-PT" dirty="0"/>
          </a:p>
        </p:txBody>
      </p:sp>
      <p:pic>
        <p:nvPicPr>
          <p:cNvPr id="7" name="Imagem 6" descr="Uma imagem com padrão, quadrado, píxel&#10;&#10;Os conteúdos gerados por IA poderão estar incorretos.">
            <a:extLst>
              <a:ext uri="{FF2B5EF4-FFF2-40B4-BE49-F238E27FC236}">
                <a16:creationId xmlns:a16="http://schemas.microsoft.com/office/drawing/2014/main" id="{711E4D81-ADF7-D3A7-7150-30608B70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564" y="4099886"/>
            <a:ext cx="1828799" cy="1828799"/>
          </a:xfrm>
          <a:prstGeom prst="rect">
            <a:avLst/>
          </a:prstGeom>
        </p:spPr>
      </p:pic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A0B126A9-2550-753D-A21E-5D38716B01D6}"/>
              </a:ext>
            </a:extLst>
          </p:cNvPr>
          <p:cNvSpPr/>
          <p:nvPr/>
        </p:nvSpPr>
        <p:spPr>
          <a:xfrm>
            <a:off x="9776564" y="5953737"/>
            <a:ext cx="1828798" cy="44706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 err="1"/>
              <a:t>Code</a:t>
            </a:r>
            <a:r>
              <a:rPr lang="pt-PT" dirty="0"/>
              <a:t> </a:t>
            </a:r>
            <a:r>
              <a:rPr lang="pt-PT" dirty="0" err="1"/>
              <a:t>Available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384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7EADCB9-8783-6066-0C93-5E328032A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4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768ADA6-CE67-B22C-AABF-0492DDC5B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3932237" cy="1327754"/>
          </a:xfrm>
        </p:spPr>
        <p:txBody>
          <a:bodyPr anchor="t">
            <a:normAutofit/>
          </a:bodyPr>
          <a:lstStyle/>
          <a:p>
            <a:r>
              <a:rPr lang="pt-PT" dirty="0" err="1"/>
              <a:t>Contributions</a:t>
            </a:r>
            <a:endParaRPr lang="pt-PT" dirty="0"/>
          </a:p>
        </p:txBody>
      </p:sp>
      <p:graphicFrame>
        <p:nvGraphicFramePr>
          <p:cNvPr id="8" name="Marcador de Posição do Texto 1">
            <a:extLst>
              <a:ext uri="{FF2B5EF4-FFF2-40B4-BE49-F238E27FC236}">
                <a16:creationId xmlns:a16="http://schemas.microsoft.com/office/drawing/2014/main" id="{85601493-3526-4D2C-4F62-170EF83EB2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4280580"/>
              </p:ext>
            </p:extLst>
          </p:nvPr>
        </p:nvGraphicFramePr>
        <p:xfrm>
          <a:off x="2079320" y="1547116"/>
          <a:ext cx="839924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7198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6F4AA-9DD6-C1F5-982C-4C2526533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BA466288-3D6B-517C-3FCA-477D0A587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VFDT (</a:t>
            </a:r>
            <a:r>
              <a:rPr lang="pt-PT" sz="26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Very</a:t>
            </a:r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Fast </a:t>
            </a:r>
            <a:r>
              <a:rPr lang="pt-PT" sz="26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Decision</a:t>
            </a:r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6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Tree</a:t>
            </a:r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):</a:t>
            </a:r>
            <a:endParaRPr lang="pt-PT" sz="2600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pPr lvl="1"/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Incremental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tree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that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grows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under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statistical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guarantees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the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Hoeffding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bound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Low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memory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, fast,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widely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used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for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streaming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data.</a:t>
            </a:r>
          </a:p>
          <a:p>
            <a:r>
              <a:rPr lang="pt-PT" sz="26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Federated</a:t>
            </a:r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6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Learning</a:t>
            </a:r>
            <a:r>
              <a:rPr lang="pt-PT" sz="26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(FL):</a:t>
            </a:r>
            <a:endParaRPr lang="pt-PT" sz="2600" b="1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Train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models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collaboratively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across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distributed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clients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without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sharing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raw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data.</a:t>
            </a:r>
          </a:p>
          <a:p>
            <a:pPr lvl="1"/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Existing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FL </a:t>
            </a:r>
            <a:r>
              <a:rPr lang="pt-PT" sz="2000" b="0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algorithms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are 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batch-based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and</a:t>
            </a:r>
            <a:r>
              <a:rPr lang="pt-PT" sz="20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pt-PT" sz="2000" b="1" i="0" u="none" strike="noStrike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gradient-oriented</a:t>
            </a:r>
            <a:r>
              <a:rPr lang="pt-PT" sz="20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.</a:t>
            </a:r>
          </a:p>
          <a:p>
            <a:endParaRPr lang="pt-PT" dirty="0">
              <a:latin typeface="Aptos" panose="020B0004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AA0AE10D-66A1-72BB-072C-9A98C3B0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ADBA8-77A2-4533-9BC5-08370409A084}" type="slidenum">
              <a:rPr lang="pt-PT" smtClean="0"/>
              <a:pPr/>
              <a:t>5</a:t>
            </a:fld>
            <a:endParaRPr lang="pt-PT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D7F2F52-2C7E-DD92-3688-93A5A62DA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Background: VFDT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Federated</a:t>
            </a:r>
            <a:r>
              <a:rPr lang="pt-PT" dirty="0"/>
              <a:t> </a:t>
            </a:r>
            <a:r>
              <a:rPr lang="pt-PT" dirty="0" err="1"/>
              <a:t>Learning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25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924928-E411-AA13-A595-80DC7EA96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anchor="t">
            <a:normAutofit/>
          </a:bodyPr>
          <a:lstStyle/>
          <a:p>
            <a:r>
              <a:rPr lang="pt-PT" b="0" i="0" u="none" strike="noStrike">
                <a:effectLst/>
              </a:rPr>
              <a:t>The Fed-VFDT Protocol: Coordinated Incremental Growth</a:t>
            </a:r>
            <a:endParaRPr lang="pt-PT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085548A-123C-C5D7-EF1F-B9526D653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6</a:t>
            </a:fld>
            <a:endParaRPr lang="pt-PT"/>
          </a:p>
        </p:txBody>
      </p:sp>
      <p:graphicFrame>
        <p:nvGraphicFramePr>
          <p:cNvPr id="6" name="Marcador de Posição do Texto 1">
            <a:extLst>
              <a:ext uri="{FF2B5EF4-FFF2-40B4-BE49-F238E27FC236}">
                <a16:creationId xmlns:a16="http://schemas.microsoft.com/office/drawing/2014/main" id="{70B36D31-04C5-C31C-DE30-E0FB9A183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681393"/>
              </p:ext>
            </p:extLst>
          </p:nvPr>
        </p:nvGraphicFramePr>
        <p:xfrm>
          <a:off x="3505200" y="1865266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188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CB89-2669-EC8C-BAC0-8AA187B7E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FE8B7A9-49F2-46A8-EA6B-206AAAD27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CEBCBF2-FCF9-7C93-F5D9-E53D1B9DDD24}"/>
              </a:ext>
            </a:extLst>
          </p:cNvPr>
          <p:cNvSpPr txBox="1"/>
          <p:nvPr/>
        </p:nvSpPr>
        <p:spPr>
          <a:xfrm>
            <a:off x="838200" y="1825625"/>
            <a:ext cx="5181600" cy="94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>
                <a:cs typeface="Arial" panose="020B0604020202020204" pitchFamily="34" charset="0"/>
              </a:rPr>
              <a:t>1. Local Training:</a:t>
            </a:r>
            <a:r>
              <a:rPr lang="en-US" sz="2000" dirty="0">
                <a:cs typeface="Arial" panose="020B0604020202020204" pitchFamily="34" charset="0"/>
              </a:rPr>
              <a:t> Each client incrementally trains a local VFDT on its private stream​.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2D6442-B8D1-AE12-4DF9-6C0ECFEB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08" y="2562739"/>
            <a:ext cx="6940079" cy="3614224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D64D21-CB7B-0704-0E3A-839C4D3C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6388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70DD3-A3DC-E6B7-20A5-52848081C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D35621-644E-D1B1-59E8-00D0AAA2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1B71B4-F0B8-AC91-1B84-B42B68084880}"/>
              </a:ext>
            </a:extLst>
          </p:cNvPr>
          <p:cNvSpPr txBox="1"/>
          <p:nvPr/>
        </p:nvSpPr>
        <p:spPr>
          <a:xfrm>
            <a:off x="838200" y="1825625"/>
            <a:ext cx="5181600" cy="94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>
                <a:cs typeface="Arial" panose="020B0604020202020204" pitchFamily="34" charset="0"/>
              </a:rPr>
              <a:t>1. Local Training:</a:t>
            </a:r>
            <a:r>
              <a:rPr lang="en-US" sz="2000" dirty="0">
                <a:cs typeface="Arial" panose="020B0604020202020204" pitchFamily="34" charset="0"/>
              </a:rPr>
              <a:t> Each client incrementally trains a local VFDT on its private stream​.</a:t>
            </a: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AAAFF92-1B55-DD7B-D9FD-8E556CFD6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08" y="2562739"/>
            <a:ext cx="6940079" cy="3614224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CFDA7E2-52A9-491B-A5D7-6060E7E4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63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DEB9F-28DF-E7D3-B700-21EE54FBB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A94F917-3DED-E736-DCB1-8783BA5B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375"/>
            <a:ext cx="10515600" cy="13277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0" i="0" u="none" strike="noStrike" dirty="0" err="1">
                <a:effectLst/>
              </a:rPr>
              <a:t>The</a:t>
            </a:r>
            <a:r>
              <a:rPr lang="pt-PT" b="0" i="0" u="none" strike="noStrike" dirty="0">
                <a:effectLst/>
              </a:rPr>
              <a:t> </a:t>
            </a:r>
            <a:r>
              <a:rPr lang="pt-PT" b="0" i="0" u="none" strike="noStrike" dirty="0" err="1">
                <a:effectLst/>
              </a:rPr>
              <a:t>Fed</a:t>
            </a:r>
            <a:r>
              <a:rPr lang="pt-PT" b="0" i="0" u="none" strike="noStrike" dirty="0">
                <a:effectLst/>
              </a:rPr>
              <a:t>-VFDT </a:t>
            </a:r>
            <a:r>
              <a:rPr lang="pt-PT" b="0" i="0" u="none" strike="noStrike" dirty="0" err="1">
                <a:effectLst/>
              </a:rPr>
              <a:t>Protocol</a:t>
            </a:r>
            <a:endParaRPr lang="pt-PT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15814E-213E-BCA9-1829-C820476C95D4}"/>
              </a:ext>
            </a:extLst>
          </p:cNvPr>
          <p:cNvSpPr txBox="1"/>
          <p:nvPr/>
        </p:nvSpPr>
        <p:spPr>
          <a:xfrm>
            <a:off x="838200" y="1825625"/>
            <a:ext cx="5181600" cy="942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 b="1" dirty="0">
                <a:cs typeface="Arial" panose="020B0604020202020204" pitchFamily="34" charset="0"/>
              </a:rPr>
              <a:t>2. Split Proposal:</a:t>
            </a:r>
            <a:r>
              <a:rPr lang="en-US" sz="2000" dirty="0">
                <a:cs typeface="Arial" panose="020B0604020202020204" pitchFamily="34" charset="0"/>
              </a:rPr>
              <a:t> Upon reaching the grace period (G)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EDB25F-4E89-F314-5736-B9C89B60D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0308" y="2562739"/>
            <a:ext cx="6940079" cy="3614223"/>
          </a:xfrm>
          <a:prstGeom prst="rect">
            <a:avLst/>
          </a:prstGeom>
          <a:noFill/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30290E5-A788-C8E7-F5BE-7B7C99A2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798" y="6420741"/>
            <a:ext cx="838201" cy="4372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93ADBA8-77A2-4533-9BC5-08370409A084}" type="slidenum">
              <a:rPr lang="pt-PT" smtClean="0"/>
              <a:pPr>
                <a:spcAft>
                  <a:spcPts val="600"/>
                </a:spcAft>
              </a:pPr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9863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ESC TEC">
      <a:dk1>
        <a:srgbClr val="000000"/>
      </a:dk1>
      <a:lt1>
        <a:srgbClr val="FFFFFF"/>
      </a:lt1>
      <a:dk2>
        <a:srgbClr val="006493"/>
      </a:dk2>
      <a:lt2>
        <a:srgbClr val="FEFFFF"/>
      </a:lt2>
      <a:accent1>
        <a:srgbClr val="002440"/>
      </a:accent1>
      <a:accent2>
        <a:srgbClr val="005882"/>
      </a:accent2>
      <a:accent3>
        <a:srgbClr val="008CBE"/>
      </a:accent3>
      <a:accent4>
        <a:srgbClr val="32B0DD"/>
      </a:accent4>
      <a:accent5>
        <a:srgbClr val="63CCED"/>
      </a:accent5>
      <a:accent6>
        <a:srgbClr val="A9C3CB"/>
      </a:accent6>
      <a:hlink>
        <a:srgbClr val="008CBE"/>
      </a:hlink>
      <a:folHlink>
        <a:srgbClr val="63CCED"/>
      </a:folHlink>
    </a:clrScheme>
    <a:fontScheme name="Estilo 2">
      <a:majorFont>
        <a:latin typeface="Aptos ExtraBold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992B9490903F41B582693B46547A33" ma:contentTypeVersion="19" ma:contentTypeDescription="Create a new document." ma:contentTypeScope="" ma:versionID="4aa174896cd45bdcbf873f1c13cbb9e2">
  <xsd:schema xmlns:xsd="http://www.w3.org/2001/XMLSchema" xmlns:xs="http://www.w3.org/2001/XMLSchema" xmlns:p="http://schemas.microsoft.com/office/2006/metadata/properties" xmlns:ns2="7376b208-405e-40dc-9461-46f7ba0beaf0" xmlns:ns3="706c0b58-33d4-4a29-9430-7b2bc36c391e" targetNamespace="http://schemas.microsoft.com/office/2006/metadata/properties" ma:root="true" ma:fieldsID="d0dc36311dfae2b0921562fb6a61a4f0" ns2:_="" ns3:_="">
    <xsd:import namespace="7376b208-405e-40dc-9461-46f7ba0beaf0"/>
    <xsd:import namespace="706c0b58-33d4-4a29-9430-7b2bc36c39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76b208-405e-40dc-9461-46f7ba0bea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dea2aff-83e1-4cb3-b7a2-433f265e0d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c0b58-33d4-4a29-9430-7b2bc36c391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bf64732-a18e-48a7-8ef6-ae3dbd29b834}" ma:internalName="TaxCatchAll" ma:showField="CatchAllData" ma:web="706c0b58-33d4-4a29-9430-7b2bc36c39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376b208-405e-40dc-9461-46f7ba0beaf0">
      <Terms xmlns="http://schemas.microsoft.com/office/infopath/2007/PartnerControls"/>
    </lcf76f155ced4ddcb4097134ff3c332f>
    <TaxCatchAll xmlns="706c0b58-33d4-4a29-9430-7b2bc36c391e" xsi:nil="true"/>
  </documentManagement>
</p:properties>
</file>

<file path=customXml/itemProps1.xml><?xml version="1.0" encoding="utf-8"?>
<ds:datastoreItem xmlns:ds="http://schemas.openxmlformats.org/officeDocument/2006/customXml" ds:itemID="{3E762937-ADB2-4689-B20C-F5CABD97CA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76b208-405e-40dc-9461-46f7ba0beaf0"/>
    <ds:schemaRef ds:uri="706c0b58-33d4-4a29-9430-7b2bc36c39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9569C1-D991-43EE-8955-9F182F02A6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8A6BAD-E11A-4353-A9BC-B3A320BFCCE6}">
  <ds:schemaRefs>
    <ds:schemaRef ds:uri="http://www.w3.org/XML/1998/namespace"/>
    <ds:schemaRef ds:uri="http://purl.org/dc/terms/"/>
    <ds:schemaRef ds:uri="7376b208-405e-40dc-9461-46f7ba0beaf0"/>
    <ds:schemaRef ds:uri="http://purl.org/dc/elements/1.1/"/>
    <ds:schemaRef ds:uri="http://schemas.microsoft.com/office/2006/documentManagement/types"/>
    <ds:schemaRef ds:uri="706c0b58-33d4-4a29-9430-7b2bc36c391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INESC TEC</Template>
  <TotalTime>5681</TotalTime>
  <Words>2001</Words>
  <Application>Microsoft Macintosh PowerPoint</Application>
  <PresentationFormat>Ecrã Panorâmico</PresentationFormat>
  <Paragraphs>313</Paragraphs>
  <Slides>35</Slides>
  <Notes>12</Notes>
  <HiddenSlides>8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35</vt:i4>
      </vt:variant>
    </vt:vector>
  </HeadingPairs>
  <TitlesOfParts>
    <vt:vector size="44" baseType="lpstr">
      <vt:lpstr>-webkit-standard</vt:lpstr>
      <vt:lpstr>Aptos</vt:lpstr>
      <vt:lpstr>Aptos ExtraBold</vt:lpstr>
      <vt:lpstr>Aptos Narrow</vt:lpstr>
      <vt:lpstr>Arial</vt:lpstr>
      <vt:lpstr>Courier New</vt:lpstr>
      <vt:lpstr>JetBrains Mono ExtraLight</vt:lpstr>
      <vt:lpstr>Poppins Light</vt:lpstr>
      <vt:lpstr>Office Theme</vt:lpstr>
      <vt:lpstr>Fed-VFDT: Federated Very Fast Decision Trees with Coordinated Splitting over Data Streams</vt:lpstr>
      <vt:lpstr>The Confluence of Challenges: Streaming Data and Federation</vt:lpstr>
      <vt:lpstr>The Confluence of Challenges: Streaming Data and Federation</vt:lpstr>
      <vt:lpstr>Contributions</vt:lpstr>
      <vt:lpstr>Background: VFDT and Federated Learning</vt:lpstr>
      <vt:lpstr>The Fed-VFDT Protocol: Coordinated Incremental Growth</vt:lpstr>
      <vt:lpstr>The Fed-VFDT Protocol</vt:lpstr>
      <vt:lpstr>The Fed-VFDT Protocol</vt:lpstr>
      <vt:lpstr>The Fed-VFDT Protocol</vt:lpstr>
      <vt:lpstr>The Fed-VFDT Protocol</vt:lpstr>
      <vt:lpstr>The Fed-VFDT Protocol</vt:lpstr>
      <vt:lpstr>The Fed-VFDT Protocol</vt:lpstr>
      <vt:lpstr>The Fed-VFDT Protocol</vt:lpstr>
      <vt:lpstr>The Fed-VFDT Protocol</vt:lpstr>
      <vt:lpstr>Core Design: Structural Consistency vs. Functional Adaptation</vt:lpstr>
      <vt:lpstr>Server-Side Aggregation Strategies</vt:lpstr>
      <vt:lpstr>Server-Side Aggregation Strategies</vt:lpstr>
      <vt:lpstr>Server-Side Aggregation Strategies</vt:lpstr>
      <vt:lpstr>Experimental Setup</vt:lpstr>
      <vt:lpstr>Results (I): Aggregation Strategy Comparison</vt:lpstr>
      <vt:lpstr>Results (I): Aggregation Strategy Comparison</vt:lpstr>
      <vt:lpstr>Results (II): Federated vs. Centralized - Structural</vt:lpstr>
      <vt:lpstr>Results (II): Federated vs. Centralized - Predictive</vt:lpstr>
      <vt:lpstr>Results (II): Federated vs. Centralized</vt:lpstr>
      <vt:lpstr>Conclusions</vt:lpstr>
      <vt:lpstr>Limitations and Future Work</vt:lpstr>
      <vt:lpstr>Fed-VFDT Overview</vt:lpstr>
      <vt:lpstr>Fed-VFDT Overview</vt:lpstr>
      <vt:lpstr>Fed-VFDT Overview</vt:lpstr>
      <vt:lpstr>Results (Quatitative Sumary)</vt:lpstr>
      <vt:lpstr>Comparision with Centralized VFDT</vt:lpstr>
      <vt:lpstr>Discussion and Limitations</vt:lpstr>
      <vt:lpstr>Conclusion and Future Works</vt:lpstr>
      <vt:lpstr>Acknowledgment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Sofia Maciel</dc:creator>
  <cp:lastModifiedBy>Paula Silva</cp:lastModifiedBy>
  <cp:revision>49</cp:revision>
  <dcterms:created xsi:type="dcterms:W3CDTF">2025-05-22T15:29:19Z</dcterms:created>
  <dcterms:modified xsi:type="dcterms:W3CDTF">2025-11-04T11:24:56Z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0x0101000A992B9490903F41B582693B46547A33</vt:lpwstr>
  </property>
  <property fmtid="{D5CDD505-2E9C-101B-9397-08002B2CF9AE}" pid="3" name="MediaServiceImageTags">
    <vt:lpwstr/>
  </property>
</Properties>
</file>